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60" r:id="rId5"/>
    <p:sldId id="259" r:id="rId6"/>
    <p:sldId id="261" r:id="rId7"/>
    <p:sldId id="262" r:id="rId8"/>
    <p:sldId id="263" r:id="rId9"/>
    <p:sldId id="267" r:id="rId10"/>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10"/>
  </p:normalViewPr>
  <p:slideViewPr>
    <p:cSldViewPr snapToGrid="0" snapToObjects="1">
      <p:cViewPr varScale="1">
        <p:scale>
          <a:sx n="106" d="100"/>
          <a:sy n="106" d="100"/>
        </p:scale>
        <p:origin x="778" y="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4408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r>
              <a:rPr lang="fr-FR" dirty="0"/>
              <a:t>Bonjour à tous. Je m'appelle Echahbouni Issam, et je suis accompagné de Mohamed Reda. Aujourd'hui, nous allons vous présenter Snort, l'un des systèmes de détection et prévention d'intrusions réseau les plus utilisés au monde. Snort est un outil open source qui permet d'analyser le trafic réseau en temps réel et de détecter les activités malveillantes. C'est un outil fondamental en cybersécurité défensive, et nous allons voir ensemble comment il fonctionne, comment le configurer, et comment l'utiliser dans des scénarios d'attaques réels.</a:t>
            </a:r>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r>
              <a:rPr lang="fr-FR" dirty="0"/>
              <a:t>Voici le plan de notre présentation. Nous commencerons par une introduction à Snort, son historique et ses concepts de base. Ensuite, nous verrons son architecture interne et ses composants clés. Le troisième point couvrira les différents modes de fonctionnement. Puis nous aborderons la syntaxe des règles Snort, qui est le cœur de l'outil. Nous verrons des cas d'usage concrets avec des alertes réelles. Enfin, nous terminerons avec trois travaux pratiques progressifs que vous pourrez réaliser sur vos machines virtuelles.</a:t>
            </a:r>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r>
              <a:rPr lang="fr-FR" dirty="0"/>
              <a:t>Snort a été créé en 1998 par Martin Roesch, un ingénieur américain, et a été acquis par Cisco en 2013. C'est aujourd'hui le projet IDS open source le plus référencé dans le monde, avec des millions de déploiements. La distinction fondamentale à retenir : un IDS, ou Intrusion Detection System, est passif — il observe le trafic et génère des alertes, mais ne bloque rien. Un IPS, ou Intrusion Prevention System, est actif — il peut bloquer les paquets malveillants en temps réel. Snort peut fonctionner dans les deux modes selon sa configuration.</a:t>
            </a:r>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r>
              <a:rPr lang="fr-FR" dirty="0"/>
              <a:t>Snort propose trois modes d'utilisation distincts. Le mode Sniffer est le plus simple : il affiche les paquets bruts en temps réel sur la console. C'est utile pour diagnostiquer le réseau rapidement. Le mode Logger enregistre les paquets dans un répertoire — idéal pour l'analyse forensique après un incident. Le mode IDS/IPS est le mode de production : Snort charge un fichier de configuration, analyse chaque paquet contre les règles, et génère des alertes ou bloque les connexions. Dans Snort 3, la syntaxe de lancement a évolué : on utilise désormais le fichier snort.lua et le paramètre -A pour spécifier le mode d'alerte.</a:t>
            </a:r>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r>
              <a:rPr lang="fr-FR" dirty="0"/>
              <a:t>L'architecture de Snort repose sur un pipeline en quatre étapes. D'abord, le décodeur de paquets capture le trafic depuis l'interface réseau et le décode couche par couche, de la couche Ethernet jusqu'à TCP ou UDP. Ensuite, les préprocesseurs normalisent et réassemblent les flux — par exemple, ils gèrent la défragmentation IP et le réassemblage des sessions TCP pour éviter les techniques d'évasion. Le moteur de détection est le cœur du système : il compare chaque paquet aux règles chargées et déclenche des alertes en cas de correspondance. Enfin, les plugins de sortie formatent et transmettent ces alertes vers des fichiers, des bases de données ou des consoles.</a:t>
            </a:r>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fr-FR" sz="1200" b="0" i="0" u="none" strike="noStrike" kern="1200" dirty="0">
                <a:solidFill>
                  <a:schemeClr val="tx1"/>
                </a:solidFill>
                <a:effectLst/>
                <a:latin typeface="+mn-lt"/>
                <a:ea typeface="+mn-ea"/>
                <a:cs typeface="+mn-cs"/>
              </a:rPr>
              <a:t>Maintenant que nous avons vu l'architecture, intéressons-nous au cœur du réacteur : l'anatomie d'une règle </a:t>
            </a:r>
            <a:r>
              <a:rPr lang="fr-FR" sz="1200" b="0" i="0" u="none" strike="noStrike" kern="1200" dirty="0" err="1">
                <a:solidFill>
                  <a:schemeClr val="tx1"/>
                </a:solidFill>
                <a:effectLst/>
                <a:latin typeface="+mn-lt"/>
                <a:ea typeface="+mn-ea"/>
                <a:cs typeface="+mn-cs"/>
              </a:rPr>
              <a:t>Snort</a:t>
            </a:r>
            <a:r>
              <a:rPr lang="fr-FR" sz="1200" b="0" i="0" u="none" strike="noStrike" kern="1200" dirty="0">
                <a:solidFill>
                  <a:schemeClr val="tx1"/>
                </a:solidFill>
                <a:effectLst/>
                <a:latin typeface="+mn-lt"/>
                <a:ea typeface="+mn-ea"/>
                <a:cs typeface="+mn-cs"/>
              </a:rPr>
              <a:t>."</a:t>
            </a:r>
            <a:br>
              <a:rPr lang="fr-FR" sz="1200" b="0" i="0" u="none" strike="noStrike" kern="1200" dirty="0">
                <a:solidFill>
                  <a:schemeClr val="tx1"/>
                </a:solidFill>
                <a:effectLst/>
                <a:latin typeface="+mn-lt"/>
                <a:ea typeface="+mn-ea"/>
                <a:cs typeface="+mn-cs"/>
              </a:rPr>
            </a:br>
            <a:br>
              <a:rPr lang="fr-FR" sz="1200" b="0" i="0" u="none" strike="noStrike" kern="1200" dirty="0">
                <a:solidFill>
                  <a:schemeClr val="tx1"/>
                </a:solidFill>
                <a:effectLst/>
                <a:latin typeface="+mn-lt"/>
                <a:ea typeface="+mn-ea"/>
                <a:cs typeface="+mn-cs"/>
              </a:rPr>
            </a:br>
            <a:endParaRPr lang="fr-FR" sz="1200" b="0" i="0" u="none" strike="noStrike" kern="1200" dirty="0">
              <a:solidFill>
                <a:schemeClr val="tx1"/>
              </a:solidFill>
              <a:effectLst/>
              <a:latin typeface="+mn-lt"/>
              <a:ea typeface="+mn-ea"/>
              <a:cs typeface="+mn-cs"/>
            </a:endParaRPr>
          </a:p>
          <a:p>
            <a:pPr rtl="0" fontAlgn="base"/>
            <a:r>
              <a:rPr lang="fr-FR" sz="1200" b="0" i="0" u="none" strike="noStrike" kern="1200" dirty="0">
                <a:solidFill>
                  <a:schemeClr val="tx1"/>
                </a:solidFill>
                <a:effectLst/>
                <a:latin typeface="+mn-lt"/>
                <a:ea typeface="+mn-ea"/>
                <a:cs typeface="+mn-cs"/>
              </a:rPr>
              <a:t>"La syntaxe est divisée en deux grandes parties : l'en-tête de la règle et les options. L'en-tête commence toujours par une </a:t>
            </a:r>
            <a:r>
              <a:rPr lang="fr-FR" sz="1200" b="1" i="0" u="none" strike="noStrike" kern="1200" dirty="0">
                <a:solidFill>
                  <a:schemeClr val="tx1"/>
                </a:solidFill>
                <a:effectLst/>
                <a:latin typeface="+mn-lt"/>
                <a:ea typeface="+mn-ea"/>
                <a:cs typeface="+mn-cs"/>
              </a:rPr>
              <a:t>Action</a:t>
            </a:r>
            <a:r>
              <a:rPr lang="fr-FR" sz="1200" b="0" i="0" u="none" strike="noStrike" kern="1200" dirty="0">
                <a:solidFill>
                  <a:schemeClr val="tx1"/>
                </a:solidFill>
                <a:effectLst/>
                <a:latin typeface="+mn-lt"/>
                <a:ea typeface="+mn-ea"/>
                <a:cs typeface="+mn-cs"/>
              </a:rPr>
              <a:t>, qui indique à </a:t>
            </a:r>
            <a:r>
              <a:rPr lang="fr-FR" sz="1200" b="0" i="0" u="none" strike="noStrike" kern="1200" dirty="0" err="1">
                <a:solidFill>
                  <a:schemeClr val="tx1"/>
                </a:solidFill>
                <a:effectLst/>
                <a:latin typeface="+mn-lt"/>
                <a:ea typeface="+mn-ea"/>
                <a:cs typeface="+mn-cs"/>
              </a:rPr>
              <a:t>Snort</a:t>
            </a:r>
            <a:r>
              <a:rPr lang="fr-FR" sz="1200" b="0" i="0" u="none" strike="noStrike" kern="1200" dirty="0">
                <a:solidFill>
                  <a:schemeClr val="tx1"/>
                </a:solidFill>
                <a:effectLst/>
                <a:latin typeface="+mn-lt"/>
                <a:ea typeface="+mn-ea"/>
                <a:cs typeface="+mn-cs"/>
              </a:rPr>
              <a:t> ce qu'il doit faire en cas de correspondance, comme générer une alerte (</a:t>
            </a:r>
            <a:r>
              <a:rPr lang="fr-FR" sz="1200" b="0" i="0" u="none" strike="noStrike" kern="1200" dirty="0" err="1">
                <a:solidFill>
                  <a:schemeClr val="tx1"/>
                </a:solidFill>
                <a:effectLst/>
                <a:latin typeface="+mn-lt"/>
                <a:ea typeface="+mn-ea"/>
                <a:cs typeface="+mn-cs"/>
              </a:rPr>
              <a:t>alert</a:t>
            </a:r>
            <a:r>
              <a:rPr lang="fr-FR" sz="1200" b="0" i="0" u="none" strike="noStrike" kern="1200" dirty="0">
                <a:solidFill>
                  <a:schemeClr val="tx1"/>
                </a:solidFill>
                <a:effectLst/>
                <a:latin typeface="+mn-lt"/>
                <a:ea typeface="+mn-ea"/>
                <a:cs typeface="+mn-cs"/>
              </a:rPr>
              <a:t>), bloquer (drop) ou ignorer (</a:t>
            </a:r>
            <a:r>
              <a:rPr lang="fr-FR" sz="1200" b="0" i="0" u="none" strike="noStrike" kern="1200" dirty="0" err="1">
                <a:solidFill>
                  <a:schemeClr val="tx1"/>
                </a:solidFill>
                <a:effectLst/>
                <a:latin typeface="+mn-lt"/>
                <a:ea typeface="+mn-ea"/>
                <a:cs typeface="+mn-cs"/>
              </a:rPr>
              <a:t>pass</a:t>
            </a:r>
            <a:r>
              <a:rPr lang="fr-FR" sz="1200" b="0" i="0" u="none" strike="noStrike" kern="1200" dirty="0">
                <a:solidFill>
                  <a:schemeClr val="tx1"/>
                </a:solidFill>
                <a:effectLst/>
                <a:latin typeface="+mn-lt"/>
                <a:ea typeface="+mn-ea"/>
                <a:cs typeface="+mn-cs"/>
              </a:rPr>
              <a:t>)."</a:t>
            </a:r>
            <a:br>
              <a:rPr lang="fr-FR" sz="1200" b="0" i="0" u="none" strike="noStrike" kern="1200" dirty="0">
                <a:solidFill>
                  <a:schemeClr val="tx1"/>
                </a:solidFill>
                <a:effectLst/>
                <a:latin typeface="+mn-lt"/>
                <a:ea typeface="+mn-ea"/>
                <a:cs typeface="+mn-cs"/>
              </a:rPr>
            </a:br>
            <a:br>
              <a:rPr lang="fr-FR" sz="1200" b="0" i="0" u="none" strike="noStrike" kern="1200" dirty="0">
                <a:solidFill>
                  <a:schemeClr val="tx1"/>
                </a:solidFill>
                <a:effectLst/>
                <a:latin typeface="+mn-lt"/>
                <a:ea typeface="+mn-ea"/>
                <a:cs typeface="+mn-cs"/>
              </a:rPr>
            </a:br>
            <a:endParaRPr lang="fr-FR" sz="1200" b="0" i="0" u="none" strike="noStrike" kern="1200" dirty="0">
              <a:solidFill>
                <a:schemeClr val="tx1"/>
              </a:solidFill>
              <a:effectLst/>
              <a:latin typeface="+mn-lt"/>
              <a:ea typeface="+mn-ea"/>
              <a:cs typeface="+mn-cs"/>
            </a:endParaRPr>
          </a:p>
          <a:p>
            <a:pPr rtl="0" fontAlgn="base"/>
            <a:r>
              <a:rPr lang="fr-FR" sz="1200" b="0" i="0" u="none" strike="noStrike" kern="1200" dirty="0">
                <a:solidFill>
                  <a:schemeClr val="tx1"/>
                </a:solidFill>
                <a:effectLst/>
                <a:latin typeface="+mn-lt"/>
                <a:ea typeface="+mn-ea"/>
                <a:cs typeface="+mn-cs"/>
              </a:rPr>
              <a:t>"Ensuite, nous spécifions le </a:t>
            </a:r>
            <a:r>
              <a:rPr lang="fr-FR" sz="1200" b="1" i="0" u="none" strike="noStrike" kern="1200" dirty="0">
                <a:solidFill>
                  <a:schemeClr val="tx1"/>
                </a:solidFill>
                <a:effectLst/>
                <a:latin typeface="+mn-lt"/>
                <a:ea typeface="+mn-ea"/>
                <a:cs typeface="+mn-cs"/>
              </a:rPr>
              <a:t>Protocole</a:t>
            </a:r>
            <a:r>
              <a:rPr lang="fr-FR" sz="1200" b="0" i="0" u="none" strike="noStrike" kern="1200" dirty="0">
                <a:solidFill>
                  <a:schemeClr val="tx1"/>
                </a:solidFill>
                <a:effectLst/>
                <a:latin typeface="+mn-lt"/>
                <a:ea typeface="+mn-ea"/>
                <a:cs typeface="+mn-cs"/>
              </a:rPr>
              <a:t> ciblé, qu'il s'agisse de TCP, UDP ou ICMP."</a:t>
            </a:r>
            <a:br>
              <a:rPr lang="fr-FR" sz="1200" b="0" i="0" u="none" strike="noStrike" kern="1200" dirty="0">
                <a:solidFill>
                  <a:schemeClr val="tx1"/>
                </a:solidFill>
                <a:effectLst/>
                <a:latin typeface="+mn-lt"/>
                <a:ea typeface="+mn-ea"/>
                <a:cs typeface="+mn-cs"/>
              </a:rPr>
            </a:br>
            <a:br>
              <a:rPr lang="fr-FR" sz="1200" b="0" i="0" u="none" strike="noStrike" kern="1200" dirty="0">
                <a:solidFill>
                  <a:schemeClr val="tx1"/>
                </a:solidFill>
                <a:effectLst/>
                <a:latin typeface="+mn-lt"/>
                <a:ea typeface="+mn-ea"/>
                <a:cs typeface="+mn-cs"/>
              </a:rPr>
            </a:br>
            <a:endParaRPr lang="fr-FR" sz="1200" b="0" i="0" u="none" strike="noStrike" kern="1200" dirty="0">
              <a:solidFill>
                <a:schemeClr val="tx1"/>
              </a:solidFill>
              <a:effectLst/>
              <a:latin typeface="+mn-lt"/>
              <a:ea typeface="+mn-ea"/>
              <a:cs typeface="+mn-cs"/>
            </a:endParaRPr>
          </a:p>
          <a:p>
            <a:pPr rtl="0" fontAlgn="base"/>
            <a:r>
              <a:rPr lang="fr-FR" sz="1200" b="0" i="0" u="none" strike="noStrike" kern="1200" dirty="0">
                <a:solidFill>
                  <a:schemeClr val="tx1"/>
                </a:solidFill>
                <a:effectLst/>
                <a:latin typeface="+mn-lt"/>
                <a:ea typeface="+mn-ea"/>
                <a:cs typeface="+mn-cs"/>
              </a:rPr>
              <a:t>"Nous définissons ensuite l'origine et la destination du trafic grâce à l'</a:t>
            </a:r>
            <a:r>
              <a:rPr lang="fr-FR" sz="1200" b="1" i="0" u="none" strike="noStrike" kern="1200" dirty="0">
                <a:solidFill>
                  <a:schemeClr val="tx1"/>
                </a:solidFill>
                <a:effectLst/>
                <a:latin typeface="+mn-lt"/>
                <a:ea typeface="+mn-ea"/>
                <a:cs typeface="+mn-cs"/>
              </a:rPr>
              <a:t>IP</a:t>
            </a:r>
            <a:r>
              <a:rPr lang="fr-FR" sz="1200" b="0" i="0" u="none" strike="noStrike" kern="1200" dirty="0">
                <a:solidFill>
                  <a:schemeClr val="tx1"/>
                </a:solidFill>
                <a:effectLst/>
                <a:latin typeface="+mn-lt"/>
                <a:ea typeface="+mn-ea"/>
                <a:cs typeface="+mn-cs"/>
              </a:rPr>
              <a:t> et au </a:t>
            </a:r>
            <a:r>
              <a:rPr lang="fr-FR" sz="1200" b="1" i="0" u="none" strike="noStrike" kern="1200" dirty="0">
                <a:solidFill>
                  <a:schemeClr val="tx1"/>
                </a:solidFill>
                <a:effectLst/>
                <a:latin typeface="+mn-lt"/>
                <a:ea typeface="+mn-ea"/>
                <a:cs typeface="+mn-cs"/>
              </a:rPr>
              <a:t>Port</a:t>
            </a:r>
            <a:r>
              <a:rPr lang="fr-FR" sz="1200" b="0" i="0" u="none" strike="noStrike" kern="1200" dirty="0">
                <a:solidFill>
                  <a:schemeClr val="tx1"/>
                </a:solidFill>
                <a:effectLst/>
                <a:latin typeface="+mn-lt"/>
                <a:ea typeface="+mn-ea"/>
                <a:cs typeface="+mn-cs"/>
              </a:rPr>
              <a:t> sources et cibles."</a:t>
            </a:r>
            <a:br>
              <a:rPr lang="fr-FR" sz="1200" b="0" i="0" u="none" strike="noStrike" kern="1200" dirty="0">
                <a:solidFill>
                  <a:schemeClr val="tx1"/>
                </a:solidFill>
                <a:effectLst/>
                <a:latin typeface="+mn-lt"/>
                <a:ea typeface="+mn-ea"/>
                <a:cs typeface="+mn-cs"/>
              </a:rPr>
            </a:br>
            <a:br>
              <a:rPr lang="fr-FR" sz="1200" b="0" i="0" u="none" strike="noStrike" kern="1200" dirty="0">
                <a:solidFill>
                  <a:schemeClr val="tx1"/>
                </a:solidFill>
                <a:effectLst/>
                <a:latin typeface="+mn-lt"/>
                <a:ea typeface="+mn-ea"/>
                <a:cs typeface="+mn-cs"/>
              </a:rPr>
            </a:br>
            <a:endParaRPr lang="fr-FR" sz="1200" b="0" i="0" u="none" strike="noStrike" kern="1200" dirty="0">
              <a:solidFill>
                <a:schemeClr val="tx1"/>
              </a:solidFill>
              <a:effectLst/>
              <a:latin typeface="+mn-lt"/>
              <a:ea typeface="+mn-ea"/>
              <a:cs typeface="+mn-cs"/>
            </a:endParaRPr>
          </a:p>
          <a:p>
            <a:pPr rtl="0" fontAlgn="base"/>
            <a:r>
              <a:rPr lang="fr-FR" sz="1200" b="0" i="0" u="none" strike="noStrike" kern="1200" dirty="0">
                <a:solidFill>
                  <a:schemeClr val="tx1"/>
                </a:solidFill>
                <a:effectLst/>
                <a:latin typeface="+mn-lt"/>
                <a:ea typeface="+mn-ea"/>
                <a:cs typeface="+mn-cs"/>
              </a:rPr>
              <a:t>"L'opérateur de </a:t>
            </a:r>
            <a:r>
              <a:rPr lang="fr-FR" sz="1200" b="1" i="0" u="none" strike="noStrike" kern="1200" dirty="0">
                <a:solidFill>
                  <a:schemeClr val="tx1"/>
                </a:solidFill>
                <a:effectLst/>
                <a:latin typeface="+mn-lt"/>
                <a:ea typeface="+mn-ea"/>
                <a:cs typeface="+mn-cs"/>
              </a:rPr>
              <a:t>Direction</a:t>
            </a:r>
            <a:r>
              <a:rPr lang="fr-FR" sz="1200" b="0" i="0" u="none" strike="noStrike" kern="1200" dirty="0">
                <a:solidFill>
                  <a:schemeClr val="tx1"/>
                </a:solidFill>
                <a:effectLst/>
                <a:latin typeface="+mn-lt"/>
                <a:ea typeface="+mn-ea"/>
                <a:cs typeface="+mn-cs"/>
              </a:rPr>
              <a:t> indique le sens du flux réseau."</a:t>
            </a:r>
            <a:br>
              <a:rPr lang="fr-FR" sz="1200" b="0" i="0" u="none" strike="noStrike" kern="1200" dirty="0">
                <a:solidFill>
                  <a:schemeClr val="tx1"/>
                </a:solidFill>
                <a:effectLst/>
                <a:latin typeface="+mn-lt"/>
                <a:ea typeface="+mn-ea"/>
                <a:cs typeface="+mn-cs"/>
              </a:rPr>
            </a:br>
            <a:br>
              <a:rPr lang="fr-FR" sz="1200" b="0" i="0" u="none" strike="noStrike" kern="1200" dirty="0">
                <a:solidFill>
                  <a:schemeClr val="tx1"/>
                </a:solidFill>
                <a:effectLst/>
                <a:latin typeface="+mn-lt"/>
                <a:ea typeface="+mn-ea"/>
                <a:cs typeface="+mn-cs"/>
              </a:rPr>
            </a:br>
            <a:endParaRPr lang="fr-FR" sz="1200" b="0" i="0" u="none" strike="noStrike" kern="1200" dirty="0">
              <a:solidFill>
                <a:schemeClr val="tx1"/>
              </a:solidFill>
              <a:effectLst/>
              <a:latin typeface="+mn-lt"/>
              <a:ea typeface="+mn-ea"/>
              <a:cs typeface="+mn-cs"/>
            </a:endParaRPr>
          </a:p>
          <a:p>
            <a:r>
              <a:rPr lang="fr-FR" sz="1200" b="0" i="0" u="none" strike="noStrike" kern="1200" dirty="0">
                <a:solidFill>
                  <a:schemeClr val="tx1"/>
                </a:solidFill>
                <a:effectLst/>
                <a:latin typeface="+mn-lt"/>
                <a:ea typeface="+mn-ea"/>
                <a:cs typeface="+mn-cs"/>
              </a:rPr>
              <a:t>"Enfin, la partie entre parenthèses regroupe les </a:t>
            </a:r>
            <a:r>
              <a:rPr lang="fr-FR" sz="1200" b="1" i="0" u="none" strike="noStrike" kern="1200" dirty="0">
                <a:solidFill>
                  <a:schemeClr val="tx1"/>
                </a:solidFill>
                <a:effectLst/>
                <a:latin typeface="+mn-lt"/>
                <a:ea typeface="+mn-ea"/>
                <a:cs typeface="+mn-cs"/>
              </a:rPr>
              <a:t>Options de détection</a:t>
            </a:r>
            <a:r>
              <a:rPr lang="fr-FR" sz="1200" b="0" i="0" u="none" strike="noStrike" kern="1200" dirty="0">
                <a:solidFill>
                  <a:schemeClr val="tx1"/>
                </a:solidFill>
                <a:effectLst/>
                <a:latin typeface="+mn-lt"/>
                <a:ea typeface="+mn-ea"/>
                <a:cs typeface="+mn-cs"/>
              </a:rPr>
              <a:t>. C'est ici que l'on précise le message d'alerte, l'identifiant unique de la règle (le SID), ou les motifs spécifiques à rechercher dans le paquet."</a:t>
            </a:r>
            <a:endParaRPr lang="fr-FR" dirty="0"/>
          </a:p>
        </p:txBody>
      </p:sp>
      <p:sp>
        <p:nvSpPr>
          <p:cNvPr id="4" name="Slide Number Placeholder 3"/>
          <p:cNvSpPr>
            <a:spLocks noGrp="1"/>
          </p:cNvSpPr>
          <p:nvPr>
            <p:ph type="sldNum" sz="quarter" idx="10"/>
          </p:nvPr>
        </p:nvSpPr>
        <p:spPr/>
        <p:txBody>
          <a:bodyPr/>
          <a:lstStyle/>
          <a:p>
            <a:r>
              <a:rPr lang="fr-FR" dirty="0"/>
              <a:t>La règle Snort est composée de deux parties : l'en-tête et les options. L'en-tête définit l'action à effectuer — alert, drop, log ou pass — suivi du protocole, des adresses IP source et destination, et des ports. Les variables comme EXTERNAL_NET ou HOME_NET sont définies dans snort.lua et permettent de rendre les règles portables. Les options, entre parenthèses, précisent les conditions de détection : le message d'alerte avec msg, la recherche de contenu avec content, et l'identifiant unique de règle avec sid. Chaque règle doit avoir un sid unique et un numéro de révision rev. La maîtrise de cette syntaxe est essentielle pour créer des détections personnalisées.</a:t>
            </a:r>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fr-FR" sz="1200" b="0" i="0" u="none" strike="noStrike" kern="1200" dirty="0">
                <a:solidFill>
                  <a:schemeClr val="tx1"/>
                </a:solidFill>
                <a:effectLst/>
                <a:latin typeface="+mn-lt"/>
                <a:ea typeface="+mn-ea"/>
                <a:cs typeface="+mn-cs"/>
              </a:rPr>
              <a:t>"Pour illustrer cette syntaxe, voici quatre scénarios de détection concrets."</a:t>
            </a:r>
            <a:br>
              <a:rPr lang="fr-FR" sz="1200" b="0" i="0" u="none" strike="noStrike" kern="1200" dirty="0">
                <a:solidFill>
                  <a:schemeClr val="tx1"/>
                </a:solidFill>
                <a:effectLst/>
                <a:latin typeface="+mn-lt"/>
                <a:ea typeface="+mn-ea"/>
                <a:cs typeface="+mn-cs"/>
              </a:rPr>
            </a:br>
            <a:br>
              <a:rPr lang="fr-FR" sz="1200" b="0" i="0" u="none" strike="noStrike" kern="1200" dirty="0">
                <a:solidFill>
                  <a:schemeClr val="tx1"/>
                </a:solidFill>
                <a:effectLst/>
                <a:latin typeface="+mn-lt"/>
                <a:ea typeface="+mn-ea"/>
                <a:cs typeface="+mn-cs"/>
              </a:rPr>
            </a:br>
            <a:endParaRPr lang="fr-FR" sz="1200" b="0" i="0" u="none" strike="noStrike" kern="1200" dirty="0">
              <a:solidFill>
                <a:schemeClr val="tx1"/>
              </a:solidFill>
              <a:effectLst/>
              <a:latin typeface="+mn-lt"/>
              <a:ea typeface="+mn-ea"/>
              <a:cs typeface="+mn-cs"/>
            </a:endParaRPr>
          </a:p>
          <a:p>
            <a:pPr rtl="0" fontAlgn="base"/>
            <a:r>
              <a:rPr lang="fr-FR" sz="1200" b="0" i="0" u="none" strike="noStrike" kern="1200" dirty="0">
                <a:solidFill>
                  <a:schemeClr val="tx1"/>
                </a:solidFill>
                <a:effectLst/>
                <a:latin typeface="+mn-lt"/>
                <a:ea typeface="+mn-ea"/>
                <a:cs typeface="+mn-cs"/>
              </a:rPr>
              <a:t>"Premièrement, pour la </a:t>
            </a:r>
            <a:r>
              <a:rPr lang="fr-FR" sz="1200" b="1" i="0" u="none" strike="noStrike" kern="1200" dirty="0">
                <a:solidFill>
                  <a:schemeClr val="tx1"/>
                </a:solidFill>
                <a:effectLst/>
                <a:latin typeface="+mn-lt"/>
                <a:ea typeface="+mn-ea"/>
                <a:cs typeface="+mn-cs"/>
              </a:rPr>
              <a:t>Détection de scan </a:t>
            </a:r>
            <a:r>
              <a:rPr lang="fr-FR" sz="1200" b="1" i="0" u="none" strike="noStrike" kern="1200" dirty="0" err="1">
                <a:solidFill>
                  <a:schemeClr val="tx1"/>
                </a:solidFill>
                <a:effectLst/>
                <a:latin typeface="+mn-lt"/>
                <a:ea typeface="+mn-ea"/>
                <a:cs typeface="+mn-cs"/>
              </a:rPr>
              <a:t>Nmap</a:t>
            </a:r>
            <a:r>
              <a:rPr lang="fr-FR" sz="1200" b="0" i="0" u="none" strike="noStrike" kern="1200" dirty="0">
                <a:solidFill>
                  <a:schemeClr val="tx1"/>
                </a:solidFill>
                <a:effectLst/>
                <a:latin typeface="+mn-lt"/>
                <a:ea typeface="+mn-ea"/>
                <a:cs typeface="+mn-cs"/>
              </a:rPr>
              <a:t>, nous pouvons identifier les paquets TCP contenant uniquement le flag SYN, c."</a:t>
            </a:r>
            <a:br>
              <a:rPr lang="fr-FR" sz="1200" b="0" i="0" u="none" strike="noStrike" kern="1200" dirty="0">
                <a:solidFill>
                  <a:schemeClr val="tx1"/>
                </a:solidFill>
                <a:effectLst/>
                <a:latin typeface="+mn-lt"/>
                <a:ea typeface="+mn-ea"/>
                <a:cs typeface="+mn-cs"/>
              </a:rPr>
            </a:br>
            <a:br>
              <a:rPr lang="fr-FR" sz="1200" b="0" i="0" u="none" strike="noStrike" kern="1200" dirty="0">
                <a:solidFill>
                  <a:schemeClr val="tx1"/>
                </a:solidFill>
                <a:effectLst/>
                <a:latin typeface="+mn-lt"/>
                <a:ea typeface="+mn-ea"/>
                <a:cs typeface="+mn-cs"/>
              </a:rPr>
            </a:br>
            <a:endParaRPr lang="fr-FR" sz="1200" b="0" i="0" u="none" strike="noStrike" kern="1200" dirty="0">
              <a:solidFill>
                <a:schemeClr val="tx1"/>
              </a:solidFill>
              <a:effectLst/>
              <a:latin typeface="+mn-lt"/>
              <a:ea typeface="+mn-ea"/>
              <a:cs typeface="+mn-cs"/>
            </a:endParaRPr>
          </a:p>
          <a:p>
            <a:pPr rtl="0" fontAlgn="base"/>
            <a:r>
              <a:rPr lang="fr-FR" sz="1200" b="0" i="0" u="none" strike="noStrike" kern="1200" dirty="0">
                <a:solidFill>
                  <a:schemeClr val="tx1"/>
                </a:solidFill>
                <a:effectLst/>
                <a:latin typeface="+mn-lt"/>
                <a:ea typeface="+mn-ea"/>
                <a:cs typeface="+mn-cs"/>
              </a:rPr>
              <a:t>"Deuxièmement, contre le </a:t>
            </a:r>
            <a:r>
              <a:rPr lang="fr-FR" sz="1200" b="1" i="0" u="none" strike="noStrike" kern="1200" dirty="0">
                <a:solidFill>
                  <a:schemeClr val="tx1"/>
                </a:solidFill>
                <a:effectLst/>
                <a:latin typeface="+mn-lt"/>
                <a:ea typeface="+mn-ea"/>
                <a:cs typeface="+mn-cs"/>
              </a:rPr>
              <a:t>Brute Force SSH</a:t>
            </a:r>
            <a:r>
              <a:rPr lang="fr-FR" sz="1200" b="0" i="0" u="none" strike="noStrike" kern="1200" dirty="0">
                <a:solidFill>
                  <a:schemeClr val="tx1"/>
                </a:solidFill>
                <a:effectLst/>
                <a:latin typeface="+mn-lt"/>
                <a:ea typeface="+mn-ea"/>
                <a:cs typeface="+mn-cs"/>
              </a:rPr>
              <a:t>, la règle ne se base pas sur un seul paquet, mais sur une notion de seuil. </a:t>
            </a:r>
            <a:r>
              <a:rPr lang="fr-FR" sz="1200" b="0" i="0" u="none" strike="noStrike" kern="1200" dirty="0" err="1">
                <a:solidFill>
                  <a:schemeClr val="tx1"/>
                </a:solidFill>
                <a:effectLst/>
                <a:latin typeface="+mn-lt"/>
                <a:ea typeface="+mn-ea"/>
                <a:cs typeface="+mn-cs"/>
              </a:rPr>
              <a:t>Snort</a:t>
            </a:r>
            <a:r>
              <a:rPr lang="fr-FR" sz="1200" b="0" i="0" u="none" strike="noStrike" kern="1200" dirty="0">
                <a:solidFill>
                  <a:schemeClr val="tx1"/>
                </a:solidFill>
                <a:effectLst/>
                <a:latin typeface="+mn-lt"/>
                <a:ea typeface="+mn-ea"/>
                <a:cs typeface="+mn-cs"/>
              </a:rPr>
              <a:t> va déclencher une alerte s'il observe plus de 5 tentatives de connexion depuis la même IP en l'espace de 60 secondes."</a:t>
            </a:r>
            <a:br>
              <a:rPr lang="fr-FR" sz="1200" b="0" i="0" u="none" strike="noStrike" kern="1200" dirty="0">
                <a:solidFill>
                  <a:schemeClr val="tx1"/>
                </a:solidFill>
                <a:effectLst/>
                <a:latin typeface="+mn-lt"/>
                <a:ea typeface="+mn-ea"/>
                <a:cs typeface="+mn-cs"/>
              </a:rPr>
            </a:br>
            <a:br>
              <a:rPr lang="fr-FR" sz="1200" b="0" i="0" u="none" strike="noStrike" kern="1200" dirty="0">
                <a:solidFill>
                  <a:schemeClr val="tx1"/>
                </a:solidFill>
                <a:effectLst/>
                <a:latin typeface="+mn-lt"/>
                <a:ea typeface="+mn-ea"/>
                <a:cs typeface="+mn-cs"/>
              </a:rPr>
            </a:br>
            <a:endParaRPr lang="fr-FR" sz="1200" b="0" i="0" u="none" strike="noStrike" kern="1200" dirty="0">
              <a:solidFill>
                <a:schemeClr val="tx1"/>
              </a:solidFill>
              <a:effectLst/>
              <a:latin typeface="+mn-lt"/>
              <a:ea typeface="+mn-ea"/>
              <a:cs typeface="+mn-cs"/>
            </a:endParaRPr>
          </a:p>
          <a:p>
            <a:pPr rtl="0" fontAlgn="base"/>
            <a:r>
              <a:rPr lang="fr-FR" sz="1200" b="0" i="0" u="none" strike="noStrike" kern="1200" dirty="0">
                <a:solidFill>
                  <a:schemeClr val="tx1"/>
                </a:solidFill>
                <a:effectLst/>
                <a:latin typeface="+mn-lt"/>
                <a:ea typeface="+mn-ea"/>
                <a:cs typeface="+mn-cs"/>
              </a:rPr>
              <a:t>"Troisièmement, nous pouvons détecter des requêtes </a:t>
            </a:r>
            <a:r>
              <a:rPr lang="fr-FR" sz="1200" b="1" i="0" u="none" strike="noStrike" kern="1200" dirty="0">
                <a:solidFill>
                  <a:schemeClr val="tx1"/>
                </a:solidFill>
                <a:effectLst/>
                <a:latin typeface="+mn-lt"/>
                <a:ea typeface="+mn-ea"/>
                <a:cs typeface="+mn-cs"/>
              </a:rPr>
              <a:t>ICMP</a:t>
            </a:r>
            <a:r>
              <a:rPr lang="fr-FR" sz="1200" b="0" i="0" u="none" strike="noStrike" kern="1200" dirty="0">
                <a:solidFill>
                  <a:schemeClr val="tx1"/>
                </a:solidFill>
                <a:effectLst/>
                <a:latin typeface="+mn-lt"/>
                <a:ea typeface="+mn-ea"/>
                <a:cs typeface="+mn-cs"/>
              </a:rPr>
              <a:t> basiques, comme un ping,."</a:t>
            </a:r>
            <a:br>
              <a:rPr lang="fr-FR" sz="1200" b="0" i="0" u="none" strike="noStrike" kern="1200" dirty="0">
                <a:solidFill>
                  <a:schemeClr val="tx1"/>
                </a:solidFill>
                <a:effectLst/>
                <a:latin typeface="+mn-lt"/>
                <a:ea typeface="+mn-ea"/>
                <a:cs typeface="+mn-cs"/>
              </a:rPr>
            </a:br>
            <a:br>
              <a:rPr lang="fr-FR" sz="1200" b="0" i="0" u="none" strike="noStrike" kern="1200" dirty="0">
                <a:solidFill>
                  <a:schemeClr val="tx1"/>
                </a:solidFill>
                <a:effectLst/>
                <a:latin typeface="+mn-lt"/>
                <a:ea typeface="+mn-ea"/>
                <a:cs typeface="+mn-cs"/>
              </a:rPr>
            </a:br>
            <a:endParaRPr lang="fr-FR" sz="1200" b="0" i="0" u="none" strike="noStrike" kern="1200" dirty="0">
              <a:solidFill>
                <a:schemeClr val="tx1"/>
              </a:solidFill>
              <a:effectLst/>
              <a:latin typeface="+mn-lt"/>
              <a:ea typeface="+mn-ea"/>
              <a:cs typeface="+mn-cs"/>
            </a:endParaRPr>
          </a:p>
          <a:p>
            <a:r>
              <a:rPr lang="fr-FR" sz="1200" b="0" i="0" u="none" strike="noStrike" kern="1200" dirty="0">
                <a:solidFill>
                  <a:schemeClr val="tx1"/>
                </a:solidFill>
                <a:effectLst/>
                <a:latin typeface="+mn-lt"/>
                <a:ea typeface="+mn-ea"/>
                <a:cs typeface="+mn-cs"/>
              </a:rPr>
              <a:t>"Enfin, Pour une </a:t>
            </a:r>
            <a:r>
              <a:rPr lang="fr-FR" sz="1200" b="1" i="0" u="none" strike="noStrike" kern="1200" dirty="0">
                <a:solidFill>
                  <a:schemeClr val="tx1"/>
                </a:solidFill>
                <a:effectLst/>
                <a:latin typeface="+mn-lt"/>
                <a:ea typeface="+mn-ea"/>
                <a:cs typeface="+mn-cs"/>
              </a:rPr>
              <a:t>Injection SQL basique</a:t>
            </a:r>
            <a:r>
              <a:rPr lang="fr-FR" sz="1200" b="0" i="0" u="none" strike="noStrike" kern="1200" dirty="0">
                <a:solidFill>
                  <a:schemeClr val="tx1"/>
                </a:solidFill>
                <a:effectLst/>
                <a:latin typeface="+mn-lt"/>
                <a:ea typeface="+mn-ea"/>
                <a:cs typeface="+mn-cs"/>
              </a:rPr>
              <a:t>, il est capable d'inspecter le contenu de la requête HTTP pour y repérer des chaînes malveillantes classiques comme ' OR '1'='1."</a:t>
            </a:r>
            <a:endParaRPr lang="fr-FR" dirty="0"/>
          </a:p>
        </p:txBody>
      </p:sp>
      <p:sp>
        <p:nvSpPr>
          <p:cNvPr id="4" name="Slide Number Placeholder 3"/>
          <p:cNvSpPr>
            <a:spLocks noGrp="1"/>
          </p:cNvSpPr>
          <p:nvPr>
            <p:ph type="sldNum" sz="quarter" idx="10"/>
          </p:nvPr>
        </p:nvSpPr>
        <p:spPr/>
        <p:txBody>
          <a:bodyPr/>
          <a:lstStyle/>
          <a:p>
            <a:r>
              <a:rPr lang="fr-FR" dirty="0"/>
              <a:t>Voyons des exemples concrets de règles. La première règle détecte les scans SYN de Nmap en cherchant des paquets TCP avec uniquement le flag SYN activé. La deuxième utilise le mot-clé threshold pour détecter une tentative de brute force SSH : si plus de 5 connexions arrivent depuis la même IP en 60 secondes, une alerte est levée. La troisième est la plus simple : tout paquet ICMP de type Echo Request, c'est-à-dire un ping, déclenche une alerte. La quatrième illustre la détection de contenu applicatif : on recherche la chaîne OR 1=1 dans les URI HTTP, signature classique d'une injection SQL. Ces règles montrent la flexibilité du moteur Snort.</a:t>
            </a:r>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fr-FR" sz="1200" b="0" i="0" u="none" strike="noStrike" kern="1200" dirty="0">
                <a:solidFill>
                  <a:schemeClr val="tx1"/>
                </a:solidFill>
                <a:effectLst/>
                <a:latin typeface="+mn-lt"/>
                <a:ea typeface="+mn-ea"/>
                <a:cs typeface="+mn-cs"/>
              </a:rPr>
              <a:t>"Afin de mettre toute cette théorie en pratique, nous réaliserons trois </a:t>
            </a:r>
            <a:r>
              <a:rPr lang="fr-FR" sz="1200" b="0" i="0" u="none" strike="noStrike" kern="1200" dirty="0" err="1">
                <a:solidFill>
                  <a:schemeClr val="tx1"/>
                </a:solidFill>
                <a:effectLst/>
                <a:latin typeface="+mn-lt"/>
                <a:ea typeface="+mn-ea"/>
                <a:cs typeface="+mn-cs"/>
              </a:rPr>
              <a:t>Labs</a:t>
            </a:r>
            <a:r>
              <a:rPr lang="fr-FR" sz="1200" b="0" i="0" u="none" strike="noStrike" kern="1200" dirty="0">
                <a:solidFill>
                  <a:schemeClr val="tx1"/>
                </a:solidFill>
                <a:effectLst/>
                <a:latin typeface="+mn-lt"/>
                <a:ea typeface="+mn-ea"/>
                <a:cs typeface="+mn-cs"/>
              </a:rPr>
              <a:t> progressifs."</a:t>
            </a:r>
          </a:p>
          <a:p>
            <a:pPr rtl="0" fontAlgn="base"/>
            <a:r>
              <a:rPr lang="fr-FR" sz="1200" b="0" i="0" u="none" strike="noStrike" kern="1200" dirty="0">
                <a:solidFill>
                  <a:schemeClr val="tx1"/>
                </a:solidFill>
                <a:effectLst/>
                <a:latin typeface="+mn-lt"/>
                <a:ea typeface="+mn-ea"/>
                <a:cs typeface="+mn-cs"/>
              </a:rPr>
              <a:t>"Le TP 1 consistera à préparer notre environnement : l'installation de </a:t>
            </a:r>
            <a:r>
              <a:rPr lang="fr-FR" sz="1200" b="0" i="0" u="none" strike="noStrike" kern="1200" dirty="0" err="1">
                <a:solidFill>
                  <a:schemeClr val="tx1"/>
                </a:solidFill>
                <a:effectLst/>
                <a:latin typeface="+mn-lt"/>
                <a:ea typeface="+mn-ea"/>
                <a:cs typeface="+mn-cs"/>
              </a:rPr>
              <a:t>Snort</a:t>
            </a:r>
            <a:r>
              <a:rPr lang="fr-FR" sz="1200" b="0" i="0" u="none" strike="noStrike" kern="1200" dirty="0">
                <a:solidFill>
                  <a:schemeClr val="tx1"/>
                </a:solidFill>
                <a:effectLst/>
                <a:latin typeface="+mn-lt"/>
                <a:ea typeface="+mn-ea"/>
                <a:cs typeface="+mn-cs"/>
              </a:rPr>
              <a:t> sur notre machine Kali Linux et la configuration des variables réseau essentielles, notamment HOME_NET et EXTERNAL_NET."</a:t>
            </a:r>
          </a:p>
          <a:p>
            <a:pPr rtl="0" fontAlgn="base"/>
            <a:r>
              <a:rPr lang="fr-FR" sz="1200" b="0" i="0" u="none" strike="noStrike" kern="1200" dirty="0">
                <a:solidFill>
                  <a:schemeClr val="tx1"/>
                </a:solidFill>
                <a:effectLst/>
                <a:latin typeface="+mn-lt"/>
                <a:ea typeface="+mn-ea"/>
                <a:cs typeface="+mn-cs"/>
              </a:rPr>
              <a:t>"Dans le TP 2, nous passerons en mode IDS pour tester l'écriture de règles personnalisées. Nous simulerons des attaques réelles, comme un scan </a:t>
            </a:r>
            <a:r>
              <a:rPr lang="fr-FR" sz="1200" b="0" i="0" u="none" strike="noStrike" kern="1200" dirty="0" err="1">
                <a:solidFill>
                  <a:schemeClr val="tx1"/>
                </a:solidFill>
                <a:effectLst/>
                <a:latin typeface="+mn-lt"/>
                <a:ea typeface="+mn-ea"/>
                <a:cs typeface="+mn-cs"/>
              </a:rPr>
              <a:t>Nmap</a:t>
            </a:r>
            <a:r>
              <a:rPr lang="fr-FR" sz="1200" b="0" i="0" u="none" strike="noStrike" kern="1200" dirty="0">
                <a:solidFill>
                  <a:schemeClr val="tx1"/>
                </a:solidFill>
                <a:effectLst/>
                <a:latin typeface="+mn-lt"/>
                <a:ea typeface="+mn-ea"/>
                <a:cs typeface="+mn-cs"/>
              </a:rPr>
              <a:t>, un Ping Flood, et une attaque par dictionnaire SSH avec Hydra, afin d'analyser les alertes générées dans les logs."</a:t>
            </a:r>
          </a:p>
          <a:p>
            <a:r>
              <a:rPr lang="fr-FR" sz="1200" b="0" i="0" u="none" strike="noStrike" kern="1200" dirty="0">
                <a:solidFill>
                  <a:schemeClr val="tx1"/>
                </a:solidFill>
                <a:effectLst/>
                <a:latin typeface="+mn-lt"/>
                <a:ea typeface="+mn-ea"/>
                <a:cs typeface="+mn-cs"/>
              </a:rPr>
              <a:t>"Dans le TP 3, nous basculerons </a:t>
            </a:r>
            <a:r>
              <a:rPr lang="fr-FR" sz="1200" b="0" i="0" u="none" strike="noStrike" kern="1200" dirty="0" err="1">
                <a:solidFill>
                  <a:schemeClr val="tx1"/>
                </a:solidFill>
                <a:effectLst/>
                <a:latin typeface="+mn-lt"/>
                <a:ea typeface="+mn-ea"/>
                <a:cs typeface="+mn-cs"/>
              </a:rPr>
              <a:t>Snort</a:t>
            </a:r>
            <a:r>
              <a:rPr lang="fr-FR" sz="1200" b="0" i="0" u="none" strike="noStrike" kern="1200" dirty="0">
                <a:solidFill>
                  <a:schemeClr val="tx1"/>
                </a:solidFill>
                <a:effectLst/>
                <a:latin typeface="+mn-lt"/>
                <a:ea typeface="+mn-ea"/>
                <a:cs typeface="+mn-cs"/>
              </a:rPr>
              <a:t> en mode IPS actif avec l'option </a:t>
            </a:r>
            <a:r>
              <a:rPr lang="fr-FR" sz="1200" b="0" i="0" u="none" strike="noStrike" kern="1200" dirty="0" err="1">
                <a:solidFill>
                  <a:schemeClr val="tx1"/>
                </a:solidFill>
                <a:effectLst/>
                <a:latin typeface="+mn-lt"/>
                <a:ea typeface="+mn-ea"/>
                <a:cs typeface="+mn-cs"/>
              </a:rPr>
              <a:t>inline</a:t>
            </a:r>
            <a:r>
              <a:rPr lang="fr-FR" sz="1200" b="0" i="0" u="none" strike="noStrike" kern="1200" dirty="0">
                <a:solidFill>
                  <a:schemeClr val="tx1"/>
                </a:solidFill>
                <a:effectLst/>
                <a:latin typeface="+mn-lt"/>
                <a:ea typeface="+mn-ea"/>
                <a:cs typeface="+mn-cs"/>
              </a:rPr>
              <a:t>. En redirigeant le trafic réseau vers </a:t>
            </a:r>
            <a:r>
              <a:rPr lang="fr-FR" sz="1200" b="0" i="0" u="none" strike="noStrike" kern="1200" dirty="0" err="1">
                <a:solidFill>
                  <a:schemeClr val="tx1"/>
                </a:solidFill>
                <a:effectLst/>
                <a:latin typeface="+mn-lt"/>
                <a:ea typeface="+mn-ea"/>
                <a:cs typeface="+mn-cs"/>
              </a:rPr>
              <a:t>Snort</a:t>
            </a:r>
            <a:r>
              <a:rPr lang="fr-FR" sz="1200" b="0" i="0" u="none" strike="noStrike" kern="1200" dirty="0">
                <a:solidFill>
                  <a:schemeClr val="tx1"/>
                </a:solidFill>
                <a:effectLst/>
                <a:latin typeface="+mn-lt"/>
                <a:ea typeface="+mn-ea"/>
                <a:cs typeface="+mn-cs"/>
              </a:rPr>
              <a:t> à l'aide d'</a:t>
            </a:r>
            <a:r>
              <a:rPr lang="fr-FR" sz="1200" b="0" i="0" u="none" strike="noStrike" kern="1200" dirty="0" err="1">
                <a:solidFill>
                  <a:schemeClr val="tx1"/>
                </a:solidFill>
                <a:effectLst/>
                <a:latin typeface="+mn-lt"/>
                <a:ea typeface="+mn-ea"/>
                <a:cs typeface="+mn-cs"/>
              </a:rPr>
              <a:t>iptables</a:t>
            </a:r>
            <a:r>
              <a:rPr lang="fr-FR" sz="1200" b="0" i="0" u="none" strike="noStrike" kern="1200" dirty="0">
                <a:solidFill>
                  <a:schemeClr val="tx1"/>
                </a:solidFill>
                <a:effectLst/>
                <a:latin typeface="+mn-lt"/>
                <a:ea typeface="+mn-ea"/>
                <a:cs typeface="+mn-cs"/>
              </a:rPr>
              <a:t> , nous pourrons vérifier en temps réel que nos règles drop et </a:t>
            </a:r>
            <a:r>
              <a:rPr lang="fr-FR" sz="1200" b="0" i="0" u="none" strike="noStrike" kern="1200" dirty="0" err="1">
                <a:solidFill>
                  <a:schemeClr val="tx1"/>
                </a:solidFill>
                <a:effectLst/>
                <a:latin typeface="+mn-lt"/>
                <a:ea typeface="+mn-ea"/>
                <a:cs typeface="+mn-cs"/>
              </a:rPr>
              <a:t>reject</a:t>
            </a:r>
            <a:r>
              <a:rPr lang="fr-FR" sz="1200" b="0" i="0" u="none" strike="noStrike" kern="1200" dirty="0">
                <a:solidFill>
                  <a:schemeClr val="tx1"/>
                </a:solidFill>
                <a:effectLst/>
                <a:latin typeface="+mn-lt"/>
                <a:ea typeface="+mn-ea"/>
                <a:cs typeface="+mn-cs"/>
              </a:rPr>
              <a:t> bloquent effectivement le trafic malveillant."</a:t>
            </a:r>
            <a:endParaRPr lang="fr-FR" dirty="0"/>
          </a:p>
        </p:txBody>
      </p:sp>
      <p:sp>
        <p:nvSpPr>
          <p:cNvPr id="4" name="Slide Number Placeholder 3"/>
          <p:cNvSpPr>
            <a:spLocks noGrp="1"/>
          </p:cNvSpPr>
          <p:nvPr>
            <p:ph type="sldNum" sz="quarter" idx="10"/>
          </p:nvPr>
        </p:nvSpPr>
        <p:spPr/>
        <p:txBody>
          <a:bodyPr/>
          <a:lstStyle/>
          <a:p>
            <a:r>
              <a:rPr lang="fr-FR" dirty="0"/>
              <a:t>Nous allons maintenant passer aux travaux pratiques. Nous avons conçu trois labs progressifs qui se complètent. Le premier lab est fondamental : installer et configurer Snort 3 sur votre machine. Le deuxième lab vous fait pratiquer l'écriture de règles personnalisées, ce qui est la compétence centrale. Le troisième lab est le plus avancé : vous simulerez de vraies attaques depuis une machine virtuelle attaquante et vous analyserez les alertes en temps réel. Comptez environ deux heures au total pour les trois labs. Chaque lab inclut des objectifs précis et des étapes guidées.</a:t>
            </a:r>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fr-FR" sz="1200" b="0" i="0" u="none" strike="noStrike" kern="1200" dirty="0">
                <a:solidFill>
                  <a:schemeClr val="tx1"/>
                </a:solidFill>
                <a:effectLst/>
                <a:latin typeface="+mn-lt"/>
                <a:ea typeface="+mn-ea"/>
                <a:cs typeface="+mn-cs"/>
              </a:rPr>
              <a:t>"En conclusion, </a:t>
            </a:r>
            <a:r>
              <a:rPr lang="fr-FR" sz="1200" b="0" i="0" u="none" strike="noStrike" kern="1200" dirty="0" err="1">
                <a:solidFill>
                  <a:schemeClr val="tx1"/>
                </a:solidFill>
                <a:effectLst/>
                <a:latin typeface="+mn-lt"/>
                <a:ea typeface="+mn-ea"/>
                <a:cs typeface="+mn-cs"/>
              </a:rPr>
              <a:t>Snort</a:t>
            </a:r>
            <a:r>
              <a:rPr lang="fr-FR" sz="1200" b="0" i="0" u="none" strike="noStrike" kern="1200" dirty="0">
                <a:solidFill>
                  <a:schemeClr val="tx1"/>
                </a:solidFill>
                <a:effectLst/>
                <a:latin typeface="+mn-lt"/>
                <a:ea typeface="+mn-ea"/>
                <a:cs typeface="+mn-cs"/>
              </a:rPr>
              <a:t> justifie amplement sa position comme l'un des IDS/IPS open source les plus populaires en entreprise."</a:t>
            </a:r>
            <a:br>
              <a:rPr lang="fr-FR" sz="1200" b="0" i="0" u="none" strike="noStrike" kern="1200" dirty="0">
                <a:solidFill>
                  <a:schemeClr val="tx1"/>
                </a:solidFill>
                <a:effectLst/>
                <a:latin typeface="+mn-lt"/>
                <a:ea typeface="+mn-ea"/>
                <a:cs typeface="+mn-cs"/>
              </a:rPr>
            </a:br>
            <a:br>
              <a:rPr lang="fr-FR" sz="1200" b="0" i="0" u="none" strike="noStrike" kern="1200" dirty="0">
                <a:solidFill>
                  <a:schemeClr val="tx1"/>
                </a:solidFill>
                <a:effectLst/>
                <a:latin typeface="+mn-lt"/>
                <a:ea typeface="+mn-ea"/>
                <a:cs typeface="+mn-cs"/>
              </a:rPr>
            </a:br>
            <a:endParaRPr lang="fr-FR" sz="1200" b="0" i="0" u="none" strike="noStrike" kern="1200" dirty="0">
              <a:solidFill>
                <a:schemeClr val="tx1"/>
              </a:solidFill>
              <a:effectLst/>
              <a:latin typeface="+mn-lt"/>
              <a:ea typeface="+mn-ea"/>
              <a:cs typeface="+mn-cs"/>
            </a:endParaRPr>
          </a:p>
          <a:p>
            <a:pPr rtl="0" fontAlgn="base"/>
            <a:r>
              <a:rPr lang="fr-FR" sz="1200" b="0" i="0" u="none" strike="noStrike" kern="1200" dirty="0">
                <a:solidFill>
                  <a:schemeClr val="tx1"/>
                </a:solidFill>
                <a:effectLst/>
                <a:latin typeface="+mn-lt"/>
                <a:ea typeface="+mn-ea"/>
                <a:cs typeface="+mn-cs"/>
              </a:rPr>
              <a:t>"Sa grande force réside dans la flexibilité de son langage de règles, qui permet de couvrir à la fois la détection, la réponse et l'analyse forensique."</a:t>
            </a:r>
            <a:br>
              <a:rPr lang="fr-FR" sz="1200" b="0" i="0" u="none" strike="noStrike" kern="1200" dirty="0">
                <a:solidFill>
                  <a:schemeClr val="tx1"/>
                </a:solidFill>
                <a:effectLst/>
                <a:latin typeface="+mn-lt"/>
                <a:ea typeface="+mn-ea"/>
                <a:cs typeface="+mn-cs"/>
              </a:rPr>
            </a:br>
            <a:br>
              <a:rPr lang="fr-FR" sz="1200" b="0" i="0" u="none" strike="noStrike" kern="1200" dirty="0">
                <a:solidFill>
                  <a:schemeClr val="tx1"/>
                </a:solidFill>
                <a:effectLst/>
                <a:latin typeface="+mn-lt"/>
                <a:ea typeface="+mn-ea"/>
                <a:cs typeface="+mn-cs"/>
              </a:rPr>
            </a:br>
            <a:endParaRPr lang="fr-FR" sz="1200" b="0" i="0" u="none" strike="noStrike" kern="1200" dirty="0">
              <a:solidFill>
                <a:schemeClr val="tx1"/>
              </a:solidFill>
              <a:effectLst/>
              <a:latin typeface="+mn-lt"/>
              <a:ea typeface="+mn-ea"/>
              <a:cs typeface="+mn-cs"/>
            </a:endParaRPr>
          </a:p>
          <a:p>
            <a:pPr rtl="0" fontAlgn="base"/>
            <a:r>
              <a:rPr lang="fr-FR" sz="1200" b="0" i="0" u="none" strike="noStrike" kern="1200" dirty="0">
                <a:solidFill>
                  <a:schemeClr val="tx1"/>
                </a:solidFill>
                <a:effectLst/>
                <a:latin typeface="+mn-lt"/>
                <a:ea typeface="+mn-ea"/>
                <a:cs typeface="+mn-cs"/>
              </a:rPr>
              <a:t>"Nos travaux pratiques ont démontré qu'il est tout à fait possible de le déployer efficacement pour contrer des attaques réelles. De plus, comme il est très pertinent de le faire dans nos environnements de sécurité, intégrer </a:t>
            </a:r>
            <a:r>
              <a:rPr lang="fr-FR" sz="1200" b="0" i="0" u="none" strike="noStrike" kern="1200" dirty="0" err="1">
                <a:solidFill>
                  <a:schemeClr val="tx1"/>
                </a:solidFill>
                <a:effectLst/>
                <a:latin typeface="+mn-lt"/>
                <a:ea typeface="+mn-ea"/>
                <a:cs typeface="+mn-cs"/>
              </a:rPr>
              <a:t>Snort</a:t>
            </a:r>
            <a:r>
              <a:rPr lang="fr-FR" sz="1200" b="0" i="0" u="none" strike="noStrike" kern="1200" dirty="0">
                <a:solidFill>
                  <a:schemeClr val="tx1"/>
                </a:solidFill>
                <a:effectLst/>
                <a:latin typeface="+mn-lt"/>
                <a:ea typeface="+mn-ea"/>
                <a:cs typeface="+mn-cs"/>
              </a:rPr>
              <a:t> avec un SIEM comme </a:t>
            </a:r>
            <a:r>
              <a:rPr lang="fr-FR" sz="1200" b="0" i="0" u="none" strike="noStrike" kern="1200" dirty="0" err="1">
                <a:solidFill>
                  <a:schemeClr val="tx1"/>
                </a:solidFill>
                <a:effectLst/>
                <a:latin typeface="+mn-lt"/>
                <a:ea typeface="+mn-ea"/>
                <a:cs typeface="+mn-cs"/>
              </a:rPr>
              <a:t>Wazuh</a:t>
            </a:r>
            <a:r>
              <a:rPr lang="fr-FR" sz="1200" b="0" i="0" u="none" strike="noStrike" kern="1200" dirty="0">
                <a:solidFill>
                  <a:schemeClr val="tx1"/>
                </a:solidFill>
                <a:effectLst/>
                <a:latin typeface="+mn-lt"/>
                <a:ea typeface="+mn-ea"/>
                <a:cs typeface="+mn-cs"/>
              </a:rPr>
              <a:t> permet de centraliser les journaux et d'offrir une visibilité globale sur les menaces."</a:t>
            </a:r>
            <a:br>
              <a:rPr lang="fr-FR" sz="1200" b="0" i="0" u="none" strike="noStrike" kern="1200" dirty="0">
                <a:solidFill>
                  <a:schemeClr val="tx1"/>
                </a:solidFill>
                <a:effectLst/>
                <a:latin typeface="+mn-lt"/>
                <a:ea typeface="+mn-ea"/>
                <a:cs typeface="+mn-cs"/>
              </a:rPr>
            </a:br>
            <a:br>
              <a:rPr lang="fr-FR" sz="1200" b="0" i="0" u="none" strike="noStrike" kern="1200" dirty="0">
                <a:solidFill>
                  <a:schemeClr val="tx1"/>
                </a:solidFill>
                <a:effectLst/>
                <a:latin typeface="+mn-lt"/>
                <a:ea typeface="+mn-ea"/>
                <a:cs typeface="+mn-cs"/>
              </a:rPr>
            </a:br>
            <a:endParaRPr lang="fr-FR" sz="1200" b="0" i="0" u="none" strike="noStrike" kern="1200" dirty="0">
              <a:solidFill>
                <a:schemeClr val="tx1"/>
              </a:solidFill>
              <a:effectLst/>
              <a:latin typeface="+mn-lt"/>
              <a:ea typeface="+mn-ea"/>
              <a:cs typeface="+mn-cs"/>
            </a:endParaRPr>
          </a:p>
          <a:p>
            <a:pPr rtl="0" fontAlgn="base"/>
            <a:r>
              <a:rPr lang="fr-FR" sz="1200" b="0" i="0" u="none" strike="noStrike" kern="1200" dirty="0">
                <a:solidFill>
                  <a:schemeClr val="tx1"/>
                </a:solidFill>
                <a:effectLst/>
                <a:latin typeface="+mn-lt"/>
                <a:ea typeface="+mn-ea"/>
                <a:cs typeface="+mn-cs"/>
              </a:rPr>
              <a:t>"Il faut cependant garder à l'esprit ses limites : son efficacité repose entièrement sur la mise à jour constante de ses règles, et il éprouve des difficultés face aux attaques </a:t>
            </a:r>
            <a:r>
              <a:rPr lang="fr-FR" sz="1200" b="0" i="0" u="none" strike="noStrike" kern="1200" dirty="0" err="1">
                <a:solidFill>
                  <a:schemeClr val="tx1"/>
                </a:solidFill>
                <a:effectLst/>
                <a:latin typeface="+mn-lt"/>
                <a:ea typeface="+mn-ea"/>
                <a:cs typeface="+mn-cs"/>
              </a:rPr>
              <a:t>zero-day</a:t>
            </a:r>
            <a:r>
              <a:rPr lang="fr-FR" sz="1200" b="0" i="0" u="none" strike="noStrike" kern="1200" dirty="0">
                <a:solidFill>
                  <a:schemeClr val="tx1"/>
                </a:solidFill>
                <a:effectLst/>
                <a:latin typeface="+mn-lt"/>
                <a:ea typeface="+mn-ea"/>
                <a:cs typeface="+mn-cs"/>
              </a:rPr>
              <a:t> ou au trafic chiffré."</a:t>
            </a:r>
            <a:br>
              <a:rPr lang="fr-FR" sz="1200" b="0" i="0" u="none" strike="noStrike" kern="1200" dirty="0">
                <a:solidFill>
                  <a:schemeClr val="tx1"/>
                </a:solidFill>
                <a:effectLst/>
                <a:latin typeface="+mn-lt"/>
                <a:ea typeface="+mn-ea"/>
                <a:cs typeface="+mn-cs"/>
              </a:rPr>
            </a:br>
            <a:br>
              <a:rPr lang="fr-FR" sz="1200" b="0" i="0" u="none" strike="noStrike" kern="1200" dirty="0">
                <a:solidFill>
                  <a:schemeClr val="tx1"/>
                </a:solidFill>
                <a:effectLst/>
                <a:latin typeface="+mn-lt"/>
                <a:ea typeface="+mn-ea"/>
                <a:cs typeface="+mn-cs"/>
              </a:rPr>
            </a:br>
            <a:endParaRPr lang="fr-FR" sz="1200" b="0" i="0" u="none" strike="noStrike" kern="1200" dirty="0">
              <a:solidFill>
                <a:schemeClr val="tx1"/>
              </a:solidFill>
              <a:effectLst/>
              <a:latin typeface="+mn-lt"/>
              <a:ea typeface="+mn-ea"/>
              <a:cs typeface="+mn-cs"/>
            </a:endParaRPr>
          </a:p>
          <a:p>
            <a:pPr rtl="0" fontAlgn="base"/>
            <a:r>
              <a:rPr lang="fr-FR" sz="1200" b="0" i="0" u="none" strike="noStrike" kern="1200" dirty="0">
                <a:solidFill>
                  <a:schemeClr val="tx1"/>
                </a:solidFill>
                <a:effectLst/>
                <a:latin typeface="+mn-lt"/>
                <a:ea typeface="+mn-ea"/>
                <a:cs typeface="+mn-cs"/>
              </a:rPr>
              <a:t>"Merci pour votre attention. Reda et moi-même sommes à votre disposition pour répondre à vos questions."</a:t>
            </a:r>
          </a:p>
          <a:p>
            <a:endParaRPr lang="fr-FR" dirty="0"/>
          </a:p>
        </p:txBody>
      </p:sp>
      <p:sp>
        <p:nvSpPr>
          <p:cNvPr id="4" name="Slide Number Placeholder 3"/>
          <p:cNvSpPr>
            <a:spLocks noGrp="1"/>
          </p:cNvSpPr>
          <p:nvPr>
            <p:ph type="sldNum" sz="quarter" idx="10"/>
          </p:nvPr>
        </p:nvSpPr>
        <p:spPr/>
        <p:txBody>
          <a:bodyPr/>
          <a:lstStyle/>
          <a:p>
            <a:r>
              <a:rPr lang="fr-FR" dirty="0"/>
              <a:t>En conclusion, Snort est un outil incontournable en cybersécurité réseau. Sa puissance vient de son langage de règles flexible et de sa communauté très active qui publie des milliers de signatures à jour. Snort offre une flexibilité remarquable pour adapter la détection aux besoins spécifiques de chaque infrastructure. Dans un contexte professionnel, Snort s'intègre souvent dans une architecture SIEM comme Wazuh ou Splunk pour centraliser la surveillance. Ses limites principales sont la nécessité de maintenir les règles à jour face aux nouvelles menaces, et la difficulté à détecter les attaques chiffrées ou les zero-days. Merci pour votre attention. Nous sommes disponibles pour vos questions.</a:t>
            </a:r>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117"/>
        </a:solidFill>
        <a:effectLst/>
      </p:bgPr>
    </p:bg>
    <p:spTree>
      <p:nvGrpSpPr>
        <p:cNvPr id="1" name=""/>
        <p:cNvGrpSpPr/>
        <p:nvPr/>
      </p:nvGrpSpPr>
      <p:grpSpPr>
        <a:xfrm>
          <a:off x="0" y="0"/>
          <a:ext cx="0" cy="0"/>
          <a:chOff x="0" y="0"/>
          <a:chExt cx="0" cy="0"/>
        </a:xfrm>
      </p:grpSpPr>
      <p:sp>
        <p:nvSpPr>
          <p:cNvPr id="2" name="Shape 0"/>
          <p:cNvSpPr/>
          <p:nvPr/>
        </p:nvSpPr>
        <p:spPr>
          <a:xfrm>
            <a:off x="0" y="0"/>
            <a:ext cx="4572" cy="5143500"/>
          </a:xfrm>
          <a:prstGeom prst="rect">
            <a:avLst/>
          </a:prstGeom>
          <a:solidFill>
            <a:srgbClr val="1A2030"/>
          </a:solidFill>
          <a:ln w="12700">
            <a:solidFill>
              <a:srgbClr val="1A2030"/>
            </a:solidFill>
            <a:prstDash val="solid"/>
          </a:ln>
        </p:spPr>
      </p:sp>
      <p:sp>
        <p:nvSpPr>
          <p:cNvPr id="3" name="Shape 1"/>
          <p:cNvSpPr/>
          <p:nvPr/>
        </p:nvSpPr>
        <p:spPr>
          <a:xfrm>
            <a:off x="914400" y="0"/>
            <a:ext cx="4572" cy="5143500"/>
          </a:xfrm>
          <a:prstGeom prst="rect">
            <a:avLst/>
          </a:prstGeom>
          <a:solidFill>
            <a:srgbClr val="1A2030"/>
          </a:solidFill>
          <a:ln w="12700">
            <a:solidFill>
              <a:srgbClr val="1A2030"/>
            </a:solidFill>
            <a:prstDash val="solid"/>
          </a:ln>
        </p:spPr>
      </p:sp>
      <p:sp>
        <p:nvSpPr>
          <p:cNvPr id="4" name="Shape 2"/>
          <p:cNvSpPr/>
          <p:nvPr/>
        </p:nvSpPr>
        <p:spPr>
          <a:xfrm>
            <a:off x="1828800" y="0"/>
            <a:ext cx="4572" cy="5143500"/>
          </a:xfrm>
          <a:prstGeom prst="rect">
            <a:avLst/>
          </a:prstGeom>
          <a:solidFill>
            <a:srgbClr val="1A2030"/>
          </a:solidFill>
          <a:ln w="12700">
            <a:solidFill>
              <a:srgbClr val="1A2030"/>
            </a:solidFill>
            <a:prstDash val="solid"/>
          </a:ln>
        </p:spPr>
      </p:sp>
      <p:sp>
        <p:nvSpPr>
          <p:cNvPr id="5" name="Shape 3"/>
          <p:cNvSpPr/>
          <p:nvPr/>
        </p:nvSpPr>
        <p:spPr>
          <a:xfrm>
            <a:off x="2743200" y="0"/>
            <a:ext cx="4572" cy="5143500"/>
          </a:xfrm>
          <a:prstGeom prst="rect">
            <a:avLst/>
          </a:prstGeom>
          <a:solidFill>
            <a:srgbClr val="1A2030"/>
          </a:solidFill>
          <a:ln w="12700">
            <a:solidFill>
              <a:srgbClr val="1A2030"/>
            </a:solidFill>
            <a:prstDash val="solid"/>
          </a:ln>
        </p:spPr>
      </p:sp>
      <p:sp>
        <p:nvSpPr>
          <p:cNvPr id="6" name="Shape 4"/>
          <p:cNvSpPr/>
          <p:nvPr/>
        </p:nvSpPr>
        <p:spPr>
          <a:xfrm>
            <a:off x="3657600" y="0"/>
            <a:ext cx="4572" cy="5143500"/>
          </a:xfrm>
          <a:prstGeom prst="rect">
            <a:avLst/>
          </a:prstGeom>
          <a:solidFill>
            <a:srgbClr val="1A2030"/>
          </a:solidFill>
          <a:ln w="12700">
            <a:solidFill>
              <a:srgbClr val="1A2030"/>
            </a:solidFill>
            <a:prstDash val="solid"/>
          </a:ln>
        </p:spPr>
      </p:sp>
      <p:sp>
        <p:nvSpPr>
          <p:cNvPr id="7" name="Shape 5"/>
          <p:cNvSpPr/>
          <p:nvPr/>
        </p:nvSpPr>
        <p:spPr>
          <a:xfrm>
            <a:off x="4572000" y="0"/>
            <a:ext cx="4572" cy="5143500"/>
          </a:xfrm>
          <a:prstGeom prst="rect">
            <a:avLst/>
          </a:prstGeom>
          <a:solidFill>
            <a:srgbClr val="1A2030"/>
          </a:solidFill>
          <a:ln w="12700">
            <a:solidFill>
              <a:srgbClr val="1A2030"/>
            </a:solidFill>
            <a:prstDash val="solid"/>
          </a:ln>
        </p:spPr>
      </p:sp>
      <p:sp>
        <p:nvSpPr>
          <p:cNvPr id="8" name="Shape 6"/>
          <p:cNvSpPr/>
          <p:nvPr/>
        </p:nvSpPr>
        <p:spPr>
          <a:xfrm>
            <a:off x="5486400" y="0"/>
            <a:ext cx="4572" cy="5143500"/>
          </a:xfrm>
          <a:prstGeom prst="rect">
            <a:avLst/>
          </a:prstGeom>
          <a:solidFill>
            <a:srgbClr val="1A2030"/>
          </a:solidFill>
          <a:ln w="12700">
            <a:solidFill>
              <a:srgbClr val="1A2030"/>
            </a:solidFill>
            <a:prstDash val="solid"/>
          </a:ln>
        </p:spPr>
      </p:sp>
      <p:sp>
        <p:nvSpPr>
          <p:cNvPr id="9" name="Shape 7"/>
          <p:cNvSpPr/>
          <p:nvPr/>
        </p:nvSpPr>
        <p:spPr>
          <a:xfrm>
            <a:off x="6400800" y="0"/>
            <a:ext cx="4572" cy="5143500"/>
          </a:xfrm>
          <a:prstGeom prst="rect">
            <a:avLst/>
          </a:prstGeom>
          <a:solidFill>
            <a:srgbClr val="1A2030"/>
          </a:solidFill>
          <a:ln w="12700">
            <a:solidFill>
              <a:srgbClr val="1A2030"/>
            </a:solidFill>
            <a:prstDash val="solid"/>
          </a:ln>
        </p:spPr>
      </p:sp>
      <p:sp>
        <p:nvSpPr>
          <p:cNvPr id="10" name="Shape 8"/>
          <p:cNvSpPr/>
          <p:nvPr/>
        </p:nvSpPr>
        <p:spPr>
          <a:xfrm>
            <a:off x="7315200" y="0"/>
            <a:ext cx="4572" cy="5143500"/>
          </a:xfrm>
          <a:prstGeom prst="rect">
            <a:avLst/>
          </a:prstGeom>
          <a:solidFill>
            <a:srgbClr val="1A2030"/>
          </a:solidFill>
          <a:ln w="12700">
            <a:solidFill>
              <a:srgbClr val="1A2030"/>
            </a:solidFill>
            <a:prstDash val="solid"/>
          </a:ln>
        </p:spPr>
      </p:sp>
      <p:sp>
        <p:nvSpPr>
          <p:cNvPr id="11" name="Shape 9"/>
          <p:cNvSpPr/>
          <p:nvPr/>
        </p:nvSpPr>
        <p:spPr>
          <a:xfrm>
            <a:off x="8229600" y="0"/>
            <a:ext cx="4572" cy="5143500"/>
          </a:xfrm>
          <a:prstGeom prst="rect">
            <a:avLst/>
          </a:prstGeom>
          <a:solidFill>
            <a:srgbClr val="1A2030"/>
          </a:solidFill>
          <a:ln w="12700">
            <a:solidFill>
              <a:srgbClr val="1A2030"/>
            </a:solidFill>
            <a:prstDash val="solid"/>
          </a:ln>
        </p:spPr>
      </p:sp>
      <p:sp>
        <p:nvSpPr>
          <p:cNvPr id="12" name="Shape 10"/>
          <p:cNvSpPr/>
          <p:nvPr/>
        </p:nvSpPr>
        <p:spPr>
          <a:xfrm>
            <a:off x="0" y="0"/>
            <a:ext cx="9144000" cy="4572"/>
          </a:xfrm>
          <a:prstGeom prst="rect">
            <a:avLst/>
          </a:prstGeom>
          <a:solidFill>
            <a:srgbClr val="1A2030"/>
          </a:solidFill>
          <a:ln w="12700">
            <a:solidFill>
              <a:srgbClr val="1A2030"/>
            </a:solidFill>
            <a:prstDash val="solid"/>
          </a:ln>
        </p:spPr>
      </p:sp>
      <p:sp>
        <p:nvSpPr>
          <p:cNvPr id="13" name="Shape 11"/>
          <p:cNvSpPr/>
          <p:nvPr/>
        </p:nvSpPr>
        <p:spPr>
          <a:xfrm>
            <a:off x="0" y="914400"/>
            <a:ext cx="9144000" cy="4572"/>
          </a:xfrm>
          <a:prstGeom prst="rect">
            <a:avLst/>
          </a:prstGeom>
          <a:solidFill>
            <a:srgbClr val="1A2030"/>
          </a:solidFill>
          <a:ln w="12700">
            <a:solidFill>
              <a:srgbClr val="1A2030"/>
            </a:solidFill>
            <a:prstDash val="solid"/>
          </a:ln>
        </p:spPr>
      </p:sp>
      <p:sp>
        <p:nvSpPr>
          <p:cNvPr id="14" name="Shape 12"/>
          <p:cNvSpPr/>
          <p:nvPr/>
        </p:nvSpPr>
        <p:spPr>
          <a:xfrm>
            <a:off x="0" y="1828800"/>
            <a:ext cx="9144000" cy="4572"/>
          </a:xfrm>
          <a:prstGeom prst="rect">
            <a:avLst/>
          </a:prstGeom>
          <a:solidFill>
            <a:srgbClr val="1A2030"/>
          </a:solidFill>
          <a:ln w="12700">
            <a:solidFill>
              <a:srgbClr val="1A2030"/>
            </a:solidFill>
            <a:prstDash val="solid"/>
          </a:ln>
        </p:spPr>
      </p:sp>
      <p:sp>
        <p:nvSpPr>
          <p:cNvPr id="15" name="Shape 13"/>
          <p:cNvSpPr/>
          <p:nvPr/>
        </p:nvSpPr>
        <p:spPr>
          <a:xfrm>
            <a:off x="0" y="2743200"/>
            <a:ext cx="9144000" cy="4572"/>
          </a:xfrm>
          <a:prstGeom prst="rect">
            <a:avLst/>
          </a:prstGeom>
          <a:solidFill>
            <a:srgbClr val="1A2030"/>
          </a:solidFill>
          <a:ln w="12700">
            <a:solidFill>
              <a:srgbClr val="1A2030"/>
            </a:solidFill>
            <a:prstDash val="solid"/>
          </a:ln>
        </p:spPr>
      </p:sp>
      <p:sp>
        <p:nvSpPr>
          <p:cNvPr id="16" name="Shape 14"/>
          <p:cNvSpPr/>
          <p:nvPr/>
        </p:nvSpPr>
        <p:spPr>
          <a:xfrm>
            <a:off x="0" y="3657600"/>
            <a:ext cx="9144000" cy="4572"/>
          </a:xfrm>
          <a:prstGeom prst="rect">
            <a:avLst/>
          </a:prstGeom>
          <a:solidFill>
            <a:srgbClr val="1A2030"/>
          </a:solidFill>
          <a:ln w="12700">
            <a:solidFill>
              <a:srgbClr val="1A2030"/>
            </a:solidFill>
            <a:prstDash val="solid"/>
          </a:ln>
        </p:spPr>
      </p:sp>
      <p:sp>
        <p:nvSpPr>
          <p:cNvPr id="17" name="Shape 15"/>
          <p:cNvSpPr/>
          <p:nvPr/>
        </p:nvSpPr>
        <p:spPr>
          <a:xfrm>
            <a:off x="0" y="4572000"/>
            <a:ext cx="9144000" cy="4572"/>
          </a:xfrm>
          <a:prstGeom prst="rect">
            <a:avLst/>
          </a:prstGeom>
          <a:solidFill>
            <a:srgbClr val="1A2030"/>
          </a:solidFill>
          <a:ln w="12700">
            <a:solidFill>
              <a:srgbClr val="1A2030"/>
            </a:solidFill>
            <a:prstDash val="solid"/>
          </a:ln>
        </p:spPr>
      </p:sp>
      <p:sp>
        <p:nvSpPr>
          <p:cNvPr id="18" name="Shape 16"/>
          <p:cNvSpPr/>
          <p:nvPr/>
        </p:nvSpPr>
        <p:spPr>
          <a:xfrm>
            <a:off x="548640" y="731520"/>
            <a:ext cx="8046720" cy="3657600"/>
          </a:xfrm>
          <a:prstGeom prst="rect">
            <a:avLst/>
          </a:prstGeom>
          <a:solidFill>
            <a:srgbClr val="161B22"/>
          </a:solidFill>
          <a:ln w="12700">
            <a:solidFill>
              <a:srgbClr val="30363D"/>
            </a:solidFill>
            <a:prstDash val="solid"/>
          </a:ln>
        </p:spPr>
      </p:sp>
      <p:sp>
        <p:nvSpPr>
          <p:cNvPr id="19" name="Shape 17"/>
          <p:cNvSpPr/>
          <p:nvPr/>
        </p:nvSpPr>
        <p:spPr>
          <a:xfrm>
            <a:off x="548640" y="731520"/>
            <a:ext cx="73152" cy="3657600"/>
          </a:xfrm>
          <a:prstGeom prst="rect">
            <a:avLst/>
          </a:prstGeom>
          <a:solidFill>
            <a:srgbClr val="00D9FF"/>
          </a:solidFill>
          <a:ln w="12700">
            <a:solidFill>
              <a:srgbClr val="00D9FF"/>
            </a:solidFill>
            <a:prstDash val="solid"/>
          </a:ln>
        </p:spPr>
      </p:sp>
      <p:pic>
        <p:nvPicPr>
          <p:cNvPr id="20" name="Image 0" descr="preencoded.png"/>
          <p:cNvPicPr>
            <a:picLocks noChangeAspect="1"/>
          </p:cNvPicPr>
          <p:nvPr/>
        </p:nvPicPr>
        <p:blipFill>
          <a:blip r:embed="rId3"/>
          <a:stretch>
            <a:fillRect/>
          </a:stretch>
        </p:blipFill>
        <p:spPr>
          <a:xfrm>
            <a:off x="7132320" y="914400"/>
            <a:ext cx="1188720" cy="1188720"/>
          </a:xfrm>
          <a:prstGeom prst="rect">
            <a:avLst/>
          </a:prstGeom>
        </p:spPr>
      </p:pic>
      <p:sp>
        <p:nvSpPr>
          <p:cNvPr id="21" name="Text 18"/>
          <p:cNvSpPr/>
          <p:nvPr/>
        </p:nvSpPr>
        <p:spPr>
          <a:xfrm>
            <a:off x="822960" y="1005840"/>
            <a:ext cx="6400800" cy="914400"/>
          </a:xfrm>
          <a:prstGeom prst="rect">
            <a:avLst/>
          </a:prstGeom>
          <a:noFill/>
          <a:ln/>
        </p:spPr>
        <p:txBody>
          <a:bodyPr wrap="square" lIns="0" tIns="0" rIns="0" bIns="0" rtlCol="0" anchor="ctr"/>
          <a:lstStyle/>
          <a:p>
            <a:pPr marL="0" indent="0">
              <a:buNone/>
            </a:pPr>
            <a:r>
              <a:rPr lang="en-US" sz="6400" b="1" kern="0" spc="1400" dirty="0">
                <a:solidFill>
                  <a:srgbClr val="00D9FF"/>
                </a:solidFill>
                <a:latin typeface="Calibri" pitchFamily="34" charset="0"/>
                <a:ea typeface="Calibri" pitchFamily="34" charset="-122"/>
                <a:cs typeface="Calibri" pitchFamily="34" charset="-120"/>
              </a:rPr>
              <a:t>SNORT</a:t>
            </a:r>
            <a:endParaRPr lang="en-US" sz="6400" dirty="0"/>
          </a:p>
        </p:txBody>
      </p:sp>
      <p:sp>
        <p:nvSpPr>
          <p:cNvPr id="22" name="Text 19"/>
          <p:cNvSpPr/>
          <p:nvPr/>
        </p:nvSpPr>
        <p:spPr>
          <a:xfrm>
            <a:off x="822960" y="1965960"/>
            <a:ext cx="7315200" cy="457200"/>
          </a:xfrm>
          <a:prstGeom prst="rect">
            <a:avLst/>
          </a:prstGeom>
          <a:noFill/>
          <a:ln/>
        </p:spPr>
        <p:txBody>
          <a:bodyPr wrap="square" lIns="0" tIns="0" rIns="0" bIns="0" rtlCol="0" anchor="ctr"/>
          <a:lstStyle/>
          <a:p>
            <a:pPr marL="0" indent="0">
              <a:buNone/>
            </a:pPr>
            <a:r>
              <a:rPr lang="en-US" sz="1800" dirty="0">
                <a:solidFill>
                  <a:srgbClr val="F0F6FC"/>
                </a:solidFill>
                <a:latin typeface="Calibri" pitchFamily="34" charset="0"/>
                <a:ea typeface="Calibri" pitchFamily="34" charset="-122"/>
                <a:cs typeface="Calibri" pitchFamily="34" charset="-120"/>
              </a:rPr>
              <a:t>Système de Détection et Prévention d'Intrusions</a:t>
            </a:r>
            <a:endParaRPr lang="en-US" sz="1800" dirty="0"/>
          </a:p>
        </p:txBody>
      </p:sp>
      <p:sp>
        <p:nvSpPr>
          <p:cNvPr id="23" name="Text 20"/>
          <p:cNvSpPr/>
          <p:nvPr/>
        </p:nvSpPr>
        <p:spPr>
          <a:xfrm>
            <a:off x="822960" y="2423160"/>
            <a:ext cx="7315200" cy="365760"/>
          </a:xfrm>
          <a:prstGeom prst="rect">
            <a:avLst/>
          </a:prstGeom>
          <a:noFill/>
          <a:ln/>
        </p:spPr>
        <p:txBody>
          <a:bodyPr wrap="square" lIns="0" tIns="0" rIns="0" bIns="0" rtlCol="0" anchor="ctr"/>
          <a:lstStyle/>
          <a:p>
            <a:pPr marL="0" indent="0">
              <a:buNone/>
            </a:pPr>
            <a:r>
              <a:rPr lang="en-US" sz="1300" i="1" dirty="0">
                <a:solidFill>
                  <a:srgbClr val="8B949E"/>
                </a:solidFill>
                <a:latin typeface="Calibri" pitchFamily="34" charset="0"/>
                <a:ea typeface="Calibri" pitchFamily="34" charset="-122"/>
                <a:cs typeface="Calibri" pitchFamily="34" charset="-120"/>
              </a:rPr>
              <a:t>Network Intrusion Detection System (IDS/IPS)</a:t>
            </a:r>
            <a:endParaRPr lang="en-US" sz="1300" dirty="0"/>
          </a:p>
        </p:txBody>
      </p:sp>
      <p:sp>
        <p:nvSpPr>
          <p:cNvPr id="24" name="Shape 21"/>
          <p:cNvSpPr/>
          <p:nvPr/>
        </p:nvSpPr>
        <p:spPr>
          <a:xfrm>
            <a:off x="822960" y="2880360"/>
            <a:ext cx="5486400" cy="22860"/>
          </a:xfrm>
          <a:prstGeom prst="rect">
            <a:avLst/>
          </a:prstGeom>
          <a:solidFill>
            <a:srgbClr val="30363D"/>
          </a:solidFill>
          <a:ln w="12700">
            <a:solidFill>
              <a:srgbClr val="30363D"/>
            </a:solidFill>
            <a:prstDash val="solid"/>
          </a:ln>
        </p:spPr>
      </p:sp>
      <p:sp>
        <p:nvSpPr>
          <p:cNvPr id="25" name="Text 22"/>
          <p:cNvSpPr/>
          <p:nvPr/>
        </p:nvSpPr>
        <p:spPr>
          <a:xfrm>
            <a:off x="822960" y="3017520"/>
            <a:ext cx="7315200" cy="274320"/>
          </a:xfrm>
          <a:prstGeom prst="rect">
            <a:avLst/>
          </a:prstGeom>
          <a:noFill/>
          <a:ln/>
        </p:spPr>
        <p:txBody>
          <a:bodyPr wrap="square" lIns="0" tIns="0" rIns="0" bIns="0" rtlCol="0" anchor="ctr"/>
          <a:lstStyle/>
          <a:p>
            <a:pPr marL="0" indent="0">
              <a:buNone/>
            </a:pPr>
            <a:r>
              <a:rPr lang="en-US" sz="1100" dirty="0">
                <a:solidFill>
                  <a:srgbClr val="8B949E"/>
                </a:solidFill>
                <a:latin typeface="Calibri" pitchFamily="34" charset="0"/>
                <a:ea typeface="Calibri" pitchFamily="34" charset="-122"/>
                <a:cs typeface="Calibri" pitchFamily="34" charset="-120"/>
              </a:rPr>
              <a:t>Présenté par :</a:t>
            </a:r>
            <a:endParaRPr lang="en-US" sz="1100" dirty="0"/>
          </a:p>
        </p:txBody>
      </p:sp>
      <p:sp>
        <p:nvSpPr>
          <p:cNvPr id="26" name="Text 23"/>
          <p:cNvSpPr/>
          <p:nvPr/>
        </p:nvSpPr>
        <p:spPr>
          <a:xfrm>
            <a:off x="822960" y="3291840"/>
            <a:ext cx="7315200" cy="320040"/>
          </a:xfrm>
          <a:prstGeom prst="rect">
            <a:avLst/>
          </a:prstGeom>
          <a:noFill/>
          <a:ln/>
        </p:spPr>
        <p:txBody>
          <a:bodyPr wrap="square" lIns="0" tIns="0" rIns="0" bIns="0" rtlCol="0" anchor="ctr"/>
          <a:lstStyle/>
          <a:p>
            <a:pPr marL="0" indent="0">
              <a:buNone/>
            </a:pPr>
            <a:r>
              <a:rPr lang="en-US" sz="1400" b="1" dirty="0">
                <a:solidFill>
                  <a:srgbClr val="F0F6FC"/>
                </a:solidFill>
                <a:latin typeface="Calibri" pitchFamily="34" charset="0"/>
                <a:ea typeface="Calibri" pitchFamily="34" charset="-122"/>
                <a:cs typeface="Calibri" pitchFamily="34" charset="-120"/>
              </a:rPr>
              <a:t>Echahbouni Issam  •  Mohamed Reda</a:t>
            </a:r>
            <a:endParaRPr lang="en-US" sz="1400" dirty="0"/>
          </a:p>
        </p:txBody>
      </p:sp>
      <p:sp>
        <p:nvSpPr>
          <p:cNvPr id="27" name="Shape 24"/>
          <p:cNvSpPr/>
          <p:nvPr/>
        </p:nvSpPr>
        <p:spPr>
          <a:xfrm>
            <a:off x="822960" y="3931920"/>
            <a:ext cx="1463040" cy="256032"/>
          </a:xfrm>
          <a:prstGeom prst="rect">
            <a:avLst/>
          </a:prstGeom>
          <a:solidFill>
            <a:srgbClr val="0891B2"/>
          </a:solidFill>
          <a:ln w="12700">
            <a:solidFill>
              <a:srgbClr val="0891B2"/>
            </a:solidFill>
            <a:prstDash val="solid"/>
          </a:ln>
        </p:spPr>
      </p:sp>
      <p:sp>
        <p:nvSpPr>
          <p:cNvPr id="28" name="Text 25"/>
          <p:cNvSpPr/>
          <p:nvPr/>
        </p:nvSpPr>
        <p:spPr>
          <a:xfrm>
            <a:off x="822960" y="3931920"/>
            <a:ext cx="1463040" cy="256032"/>
          </a:xfrm>
          <a:prstGeom prst="rect">
            <a:avLst/>
          </a:prstGeom>
          <a:noFill/>
          <a:ln/>
        </p:spPr>
        <p:txBody>
          <a:bodyPr wrap="square" lIns="0" tIns="0" rIns="0" bIns="0" rtlCol="0" anchor="ctr"/>
          <a:lstStyle/>
          <a:p>
            <a:pPr marL="0" indent="0" algn="ctr">
              <a:buNone/>
            </a:pPr>
            <a:r>
              <a:rPr lang="en-US" sz="900" b="1" dirty="0">
                <a:solidFill>
                  <a:srgbClr val="0D1117"/>
                </a:solidFill>
                <a:latin typeface="Consolas" pitchFamily="34" charset="0"/>
                <a:ea typeface="Consolas" pitchFamily="34" charset="-122"/>
                <a:cs typeface="Consolas" pitchFamily="34" charset="-120"/>
              </a:rPr>
              <a:t>IDS / IPS</a:t>
            </a:r>
            <a:endParaRPr lang="en-US" sz="900" dirty="0"/>
          </a:p>
        </p:txBody>
      </p:sp>
      <p:sp>
        <p:nvSpPr>
          <p:cNvPr id="29" name="Shape 26"/>
          <p:cNvSpPr/>
          <p:nvPr/>
        </p:nvSpPr>
        <p:spPr>
          <a:xfrm>
            <a:off x="2423160" y="3931920"/>
            <a:ext cx="1463040" cy="256032"/>
          </a:xfrm>
          <a:prstGeom prst="rect">
            <a:avLst/>
          </a:prstGeom>
          <a:solidFill>
            <a:srgbClr val="1C2333"/>
          </a:solidFill>
          <a:ln w="12700">
            <a:solidFill>
              <a:srgbClr val="1C2333"/>
            </a:solidFill>
            <a:prstDash val="solid"/>
          </a:ln>
        </p:spPr>
      </p:sp>
      <p:sp>
        <p:nvSpPr>
          <p:cNvPr id="30" name="Text 27"/>
          <p:cNvSpPr/>
          <p:nvPr/>
        </p:nvSpPr>
        <p:spPr>
          <a:xfrm>
            <a:off x="2423160" y="3931920"/>
            <a:ext cx="1463040" cy="256032"/>
          </a:xfrm>
          <a:prstGeom prst="rect">
            <a:avLst/>
          </a:prstGeom>
          <a:noFill/>
          <a:ln/>
        </p:spPr>
        <p:txBody>
          <a:bodyPr wrap="square" lIns="0" tIns="0" rIns="0" bIns="0" rtlCol="0" anchor="ctr"/>
          <a:lstStyle/>
          <a:p>
            <a:pPr marL="0" indent="0" algn="ctr">
              <a:buNone/>
            </a:pPr>
            <a:r>
              <a:rPr lang="en-US" sz="900" b="1" dirty="0">
                <a:solidFill>
                  <a:srgbClr val="0D1117"/>
                </a:solidFill>
                <a:latin typeface="Consolas" pitchFamily="34" charset="0"/>
                <a:ea typeface="Consolas" pitchFamily="34" charset="-122"/>
                <a:cs typeface="Consolas" pitchFamily="34" charset="-120"/>
              </a:rPr>
              <a:t>Open Source</a:t>
            </a:r>
            <a:endParaRPr lang="en-US" sz="900" dirty="0"/>
          </a:p>
        </p:txBody>
      </p:sp>
      <p:sp>
        <p:nvSpPr>
          <p:cNvPr id="31" name="Shape 28"/>
          <p:cNvSpPr/>
          <p:nvPr/>
        </p:nvSpPr>
        <p:spPr>
          <a:xfrm>
            <a:off x="4023360" y="3931920"/>
            <a:ext cx="1463040" cy="256032"/>
          </a:xfrm>
          <a:prstGeom prst="rect">
            <a:avLst/>
          </a:prstGeom>
          <a:solidFill>
            <a:srgbClr val="1C2333"/>
          </a:solidFill>
          <a:ln w="12700">
            <a:solidFill>
              <a:srgbClr val="1C2333"/>
            </a:solidFill>
            <a:prstDash val="solid"/>
          </a:ln>
        </p:spPr>
      </p:sp>
      <p:sp>
        <p:nvSpPr>
          <p:cNvPr id="32" name="Text 29"/>
          <p:cNvSpPr/>
          <p:nvPr/>
        </p:nvSpPr>
        <p:spPr>
          <a:xfrm>
            <a:off x="4023360" y="3931920"/>
            <a:ext cx="1463040" cy="256032"/>
          </a:xfrm>
          <a:prstGeom prst="rect">
            <a:avLst/>
          </a:prstGeom>
          <a:noFill/>
          <a:ln/>
        </p:spPr>
        <p:txBody>
          <a:bodyPr wrap="square" lIns="0" tIns="0" rIns="0" bIns="0" rtlCol="0" anchor="ctr"/>
          <a:lstStyle/>
          <a:p>
            <a:pPr marL="0" indent="0" algn="ctr">
              <a:buNone/>
            </a:pPr>
            <a:r>
              <a:rPr lang="en-US" sz="900" b="1" dirty="0">
                <a:solidFill>
                  <a:srgbClr val="0D1117"/>
                </a:solidFill>
                <a:latin typeface="Consolas" pitchFamily="34" charset="0"/>
                <a:ea typeface="Consolas" pitchFamily="34" charset="-122"/>
                <a:cs typeface="Consolas" pitchFamily="34" charset="-120"/>
              </a:rPr>
              <a:t>Réseau</a:t>
            </a:r>
            <a:endParaRPr lang="en-US" sz="900" dirty="0"/>
          </a:p>
        </p:txBody>
      </p:sp>
      <p:sp>
        <p:nvSpPr>
          <p:cNvPr id="33" name="Text 30"/>
          <p:cNvSpPr/>
          <p:nvPr/>
        </p:nvSpPr>
        <p:spPr>
          <a:xfrm>
            <a:off x="5486400" y="3886200"/>
            <a:ext cx="3474720" cy="274320"/>
          </a:xfrm>
          <a:prstGeom prst="rect">
            <a:avLst/>
          </a:prstGeom>
          <a:noFill/>
          <a:ln/>
        </p:spPr>
        <p:txBody>
          <a:bodyPr wrap="square" lIns="0" tIns="0" rIns="0" bIns="0" rtlCol="0" anchor="ctr"/>
          <a:lstStyle/>
          <a:p>
            <a:pPr marL="0" indent="0" algn="r">
              <a:buNone/>
            </a:pPr>
            <a:r>
              <a:rPr lang="en-US" sz="1000" dirty="0">
                <a:solidFill>
                  <a:srgbClr val="8B949E"/>
                </a:solidFill>
                <a:latin typeface="Calibri" pitchFamily="34" charset="0"/>
                <a:ea typeface="Calibri" pitchFamily="34" charset="-122"/>
                <a:cs typeface="Calibri" pitchFamily="34" charset="-120"/>
              </a:rPr>
              <a:t>Programme CASI  •  2025–2026</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D1117"/>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D1117"/>
          </a:solidFill>
          <a:ln/>
        </p:spPr>
      </p:sp>
      <p:sp>
        <p:nvSpPr>
          <p:cNvPr id="3" name="Shape 1"/>
          <p:cNvSpPr/>
          <p:nvPr/>
        </p:nvSpPr>
        <p:spPr>
          <a:xfrm>
            <a:off x="0" y="685800"/>
            <a:ext cx="9144000" cy="36576"/>
          </a:xfrm>
          <a:prstGeom prst="rect">
            <a:avLst/>
          </a:prstGeom>
          <a:solidFill>
            <a:srgbClr val="00D9FF"/>
          </a:solidFill>
          <a:ln/>
        </p:spPr>
      </p:sp>
      <p:sp>
        <p:nvSpPr>
          <p:cNvPr id="4" name="Text 2"/>
          <p:cNvSpPr/>
          <p:nvPr/>
        </p:nvSpPr>
        <p:spPr>
          <a:xfrm>
            <a:off x="365760" y="0"/>
            <a:ext cx="8412480" cy="685800"/>
          </a:xfrm>
          <a:prstGeom prst="rect">
            <a:avLst/>
          </a:prstGeom>
          <a:noFill/>
          <a:ln/>
        </p:spPr>
        <p:txBody>
          <a:bodyPr wrap="square" lIns="0" tIns="0" rIns="0" bIns="0" rtlCol="0" anchor="ctr"/>
          <a:lstStyle/>
          <a:p>
            <a:pPr marL="0" indent="0">
              <a:buNone/>
            </a:pPr>
            <a:r>
              <a:rPr lang="en-US" sz="2400" b="1" dirty="0">
                <a:solidFill>
                  <a:srgbClr val="F0F6FC"/>
                </a:solidFill>
                <a:latin typeface="Calibri" pitchFamily="34" charset="0"/>
                <a:ea typeface="Calibri" pitchFamily="34" charset="-122"/>
                <a:cs typeface="Calibri" pitchFamily="34" charset="-120"/>
              </a:rPr>
              <a:t>Plan de la Présentation</a:t>
            </a:r>
            <a:endParaRPr lang="en-US" sz="2400" dirty="0"/>
          </a:p>
        </p:txBody>
      </p:sp>
      <p:sp>
        <p:nvSpPr>
          <p:cNvPr id="5" name="Shape 3"/>
          <p:cNvSpPr/>
          <p:nvPr/>
        </p:nvSpPr>
        <p:spPr>
          <a:xfrm>
            <a:off x="281520" y="822960"/>
            <a:ext cx="4297680" cy="1005840"/>
          </a:xfrm>
          <a:prstGeom prst="rect">
            <a:avLst/>
          </a:prstGeom>
          <a:solidFill>
            <a:srgbClr val="161B22"/>
          </a:solidFill>
          <a:ln w="12700">
            <a:solidFill>
              <a:srgbClr val="30363D"/>
            </a:solidFill>
            <a:prstDash val="solid"/>
          </a:ln>
        </p:spPr>
      </p:sp>
      <p:sp>
        <p:nvSpPr>
          <p:cNvPr id="6" name="Shape 4"/>
          <p:cNvSpPr/>
          <p:nvPr/>
        </p:nvSpPr>
        <p:spPr>
          <a:xfrm>
            <a:off x="274320" y="822960"/>
            <a:ext cx="54864" cy="1005840"/>
          </a:xfrm>
          <a:prstGeom prst="rect">
            <a:avLst/>
          </a:prstGeom>
          <a:solidFill>
            <a:srgbClr val="00D9FF"/>
          </a:solidFill>
          <a:ln w="12700">
            <a:solidFill>
              <a:srgbClr val="00D9FF"/>
            </a:solidFill>
            <a:prstDash val="solid"/>
          </a:ln>
        </p:spPr>
      </p:sp>
      <p:sp>
        <p:nvSpPr>
          <p:cNvPr id="7" name="Text 5"/>
          <p:cNvSpPr/>
          <p:nvPr/>
        </p:nvSpPr>
        <p:spPr>
          <a:xfrm>
            <a:off x="411480" y="822960"/>
            <a:ext cx="640080" cy="1005840"/>
          </a:xfrm>
          <a:prstGeom prst="rect">
            <a:avLst/>
          </a:prstGeom>
          <a:noFill/>
          <a:ln/>
        </p:spPr>
        <p:txBody>
          <a:bodyPr wrap="square" lIns="0" tIns="0" rIns="0" bIns="0" rtlCol="0" anchor="ctr"/>
          <a:lstStyle/>
          <a:p>
            <a:pPr marL="0" indent="0">
              <a:buNone/>
            </a:pPr>
            <a:r>
              <a:rPr lang="en-US" sz="2600" b="1" dirty="0">
                <a:solidFill>
                  <a:srgbClr val="00D9FF"/>
                </a:solidFill>
                <a:latin typeface="Calibri" pitchFamily="34" charset="0"/>
                <a:ea typeface="Calibri" pitchFamily="34" charset="-122"/>
                <a:cs typeface="Calibri" pitchFamily="34" charset="-120"/>
              </a:rPr>
              <a:t>01</a:t>
            </a:r>
            <a:endParaRPr lang="en-US" sz="2600" dirty="0"/>
          </a:p>
        </p:txBody>
      </p:sp>
      <p:sp>
        <p:nvSpPr>
          <p:cNvPr id="8" name="Text 6"/>
          <p:cNvSpPr/>
          <p:nvPr/>
        </p:nvSpPr>
        <p:spPr>
          <a:xfrm>
            <a:off x="1051560" y="914400"/>
            <a:ext cx="3383280" cy="365760"/>
          </a:xfrm>
          <a:prstGeom prst="rect">
            <a:avLst/>
          </a:prstGeom>
          <a:noFill/>
          <a:ln/>
        </p:spPr>
        <p:txBody>
          <a:bodyPr wrap="square" lIns="0" tIns="0" rIns="0" bIns="0" rtlCol="0" anchor="ctr"/>
          <a:lstStyle/>
          <a:p>
            <a:pPr marL="0" indent="0">
              <a:buNone/>
            </a:pPr>
            <a:r>
              <a:rPr lang="en-US" sz="1300" b="1" dirty="0">
                <a:solidFill>
                  <a:srgbClr val="F0F6FC"/>
                </a:solidFill>
                <a:latin typeface="Calibri" pitchFamily="34" charset="0"/>
                <a:ea typeface="Calibri" pitchFamily="34" charset="-122"/>
                <a:cs typeface="Calibri" pitchFamily="34" charset="-120"/>
              </a:rPr>
              <a:t>Introduction à Snort</a:t>
            </a:r>
            <a:endParaRPr lang="en-US" sz="1300" dirty="0"/>
          </a:p>
        </p:txBody>
      </p:sp>
      <p:sp>
        <p:nvSpPr>
          <p:cNvPr id="9" name="Text 7"/>
          <p:cNvSpPr/>
          <p:nvPr/>
        </p:nvSpPr>
        <p:spPr>
          <a:xfrm>
            <a:off x="1051560" y="1280160"/>
            <a:ext cx="3383280" cy="365760"/>
          </a:xfrm>
          <a:prstGeom prst="rect">
            <a:avLst/>
          </a:prstGeom>
          <a:noFill/>
          <a:ln/>
        </p:spPr>
        <p:txBody>
          <a:bodyPr wrap="square" lIns="0" tIns="0" rIns="0" bIns="0" rtlCol="0" anchor="ctr"/>
          <a:lstStyle/>
          <a:p>
            <a:pPr marL="0" indent="0">
              <a:buNone/>
            </a:pPr>
            <a:r>
              <a:rPr lang="en-US" sz="1000" dirty="0">
                <a:solidFill>
                  <a:schemeClr val="bg1"/>
                </a:solidFill>
                <a:latin typeface="Calibri" pitchFamily="34" charset="0"/>
                <a:ea typeface="Calibri" pitchFamily="34" charset="-122"/>
                <a:cs typeface="Calibri" pitchFamily="34" charset="-120"/>
              </a:rPr>
              <a:t>Historique, définition, rôles IDS/IPS</a:t>
            </a:r>
            <a:endParaRPr lang="en-US" sz="1000" dirty="0">
              <a:solidFill>
                <a:schemeClr val="bg1"/>
              </a:solidFill>
            </a:endParaRPr>
          </a:p>
        </p:txBody>
      </p:sp>
      <p:sp>
        <p:nvSpPr>
          <p:cNvPr id="10" name="Shape 8"/>
          <p:cNvSpPr/>
          <p:nvPr/>
        </p:nvSpPr>
        <p:spPr>
          <a:xfrm>
            <a:off x="4846320" y="822960"/>
            <a:ext cx="4297680" cy="1005840"/>
          </a:xfrm>
          <a:prstGeom prst="rect">
            <a:avLst/>
          </a:prstGeom>
          <a:solidFill>
            <a:srgbClr val="161B22"/>
          </a:solidFill>
          <a:ln w="12700">
            <a:solidFill>
              <a:srgbClr val="30363D"/>
            </a:solidFill>
            <a:prstDash val="solid"/>
          </a:ln>
        </p:spPr>
      </p:sp>
      <p:sp>
        <p:nvSpPr>
          <p:cNvPr id="11" name="Shape 9"/>
          <p:cNvSpPr/>
          <p:nvPr/>
        </p:nvSpPr>
        <p:spPr>
          <a:xfrm>
            <a:off x="4846320" y="822960"/>
            <a:ext cx="54864" cy="1005840"/>
          </a:xfrm>
          <a:prstGeom prst="rect">
            <a:avLst/>
          </a:prstGeom>
          <a:solidFill>
            <a:srgbClr val="00D9FF"/>
          </a:solidFill>
          <a:ln w="12700">
            <a:solidFill>
              <a:srgbClr val="00D9FF"/>
            </a:solidFill>
            <a:prstDash val="solid"/>
          </a:ln>
        </p:spPr>
      </p:sp>
      <p:sp>
        <p:nvSpPr>
          <p:cNvPr id="12" name="Text 10"/>
          <p:cNvSpPr/>
          <p:nvPr/>
        </p:nvSpPr>
        <p:spPr>
          <a:xfrm>
            <a:off x="4983480" y="822960"/>
            <a:ext cx="640080" cy="1005840"/>
          </a:xfrm>
          <a:prstGeom prst="rect">
            <a:avLst/>
          </a:prstGeom>
          <a:noFill/>
          <a:ln/>
        </p:spPr>
        <p:txBody>
          <a:bodyPr wrap="square" lIns="0" tIns="0" rIns="0" bIns="0" rtlCol="0" anchor="ctr"/>
          <a:lstStyle/>
          <a:p>
            <a:pPr marL="0" indent="0">
              <a:buNone/>
            </a:pPr>
            <a:r>
              <a:rPr lang="en-US" sz="2600" b="1" dirty="0">
                <a:solidFill>
                  <a:srgbClr val="00D9FF"/>
                </a:solidFill>
                <a:latin typeface="Calibri" pitchFamily="34" charset="0"/>
                <a:ea typeface="Calibri" pitchFamily="34" charset="-122"/>
                <a:cs typeface="Calibri" pitchFamily="34" charset="-120"/>
              </a:rPr>
              <a:t>02</a:t>
            </a:r>
            <a:endParaRPr lang="en-US" sz="2600" dirty="0"/>
          </a:p>
        </p:txBody>
      </p:sp>
      <p:sp>
        <p:nvSpPr>
          <p:cNvPr id="13" name="Text 11"/>
          <p:cNvSpPr/>
          <p:nvPr/>
        </p:nvSpPr>
        <p:spPr>
          <a:xfrm>
            <a:off x="5623560" y="914400"/>
            <a:ext cx="3383280" cy="365760"/>
          </a:xfrm>
          <a:prstGeom prst="rect">
            <a:avLst/>
          </a:prstGeom>
          <a:noFill/>
          <a:ln/>
        </p:spPr>
        <p:txBody>
          <a:bodyPr wrap="square" lIns="0" tIns="0" rIns="0" bIns="0" rtlCol="0" anchor="ctr"/>
          <a:lstStyle/>
          <a:p>
            <a:pPr marL="0" indent="0">
              <a:buNone/>
            </a:pPr>
            <a:r>
              <a:rPr lang="en-US" sz="1300" b="1" dirty="0">
                <a:solidFill>
                  <a:srgbClr val="F0F6FC"/>
                </a:solidFill>
                <a:latin typeface="Calibri" pitchFamily="34" charset="0"/>
                <a:ea typeface="Calibri" pitchFamily="34" charset="-122"/>
                <a:cs typeface="Calibri" pitchFamily="34" charset="-120"/>
              </a:rPr>
              <a:t>Architecture &amp; Composants</a:t>
            </a:r>
            <a:endParaRPr lang="en-US" sz="1300" dirty="0"/>
          </a:p>
        </p:txBody>
      </p:sp>
      <p:sp>
        <p:nvSpPr>
          <p:cNvPr id="14" name="Text 12"/>
          <p:cNvSpPr/>
          <p:nvPr/>
        </p:nvSpPr>
        <p:spPr>
          <a:xfrm>
            <a:off x="5623560" y="1280160"/>
            <a:ext cx="3383280" cy="365760"/>
          </a:xfrm>
          <a:prstGeom prst="rect">
            <a:avLst/>
          </a:prstGeom>
          <a:noFill/>
          <a:ln/>
        </p:spPr>
        <p:txBody>
          <a:bodyPr wrap="square" lIns="0" tIns="0" rIns="0" bIns="0" rtlCol="0" anchor="ctr"/>
          <a:lstStyle/>
          <a:p>
            <a:pPr marL="0" indent="0">
              <a:buNone/>
            </a:pPr>
            <a:r>
              <a:rPr lang="en-US" sz="1000" dirty="0">
                <a:solidFill>
                  <a:schemeClr val="bg1"/>
                </a:solidFill>
                <a:latin typeface="Calibri" pitchFamily="34" charset="0"/>
                <a:ea typeface="Calibri" pitchFamily="34" charset="-122"/>
                <a:cs typeface="Calibri" pitchFamily="34" charset="-120"/>
              </a:rPr>
              <a:t>Moteur de détection, préprocesseurs, règles</a:t>
            </a:r>
            <a:endParaRPr lang="en-US" sz="1000" dirty="0">
              <a:solidFill>
                <a:schemeClr val="bg1"/>
              </a:solidFill>
            </a:endParaRPr>
          </a:p>
        </p:txBody>
      </p:sp>
      <p:sp>
        <p:nvSpPr>
          <p:cNvPr id="15" name="Shape 13"/>
          <p:cNvSpPr/>
          <p:nvPr/>
        </p:nvSpPr>
        <p:spPr>
          <a:xfrm>
            <a:off x="274320" y="2011680"/>
            <a:ext cx="4297680" cy="1005840"/>
          </a:xfrm>
          <a:prstGeom prst="rect">
            <a:avLst/>
          </a:prstGeom>
          <a:solidFill>
            <a:srgbClr val="161B22"/>
          </a:solidFill>
          <a:ln w="12700">
            <a:solidFill>
              <a:srgbClr val="30363D"/>
            </a:solidFill>
            <a:prstDash val="solid"/>
          </a:ln>
        </p:spPr>
      </p:sp>
      <p:sp>
        <p:nvSpPr>
          <p:cNvPr id="16" name="Shape 14"/>
          <p:cNvSpPr/>
          <p:nvPr/>
        </p:nvSpPr>
        <p:spPr>
          <a:xfrm>
            <a:off x="274320" y="2011680"/>
            <a:ext cx="54864" cy="1005840"/>
          </a:xfrm>
          <a:prstGeom prst="rect">
            <a:avLst/>
          </a:prstGeom>
          <a:solidFill>
            <a:srgbClr val="00D9FF"/>
          </a:solidFill>
          <a:ln w="12700">
            <a:solidFill>
              <a:srgbClr val="00D9FF"/>
            </a:solidFill>
            <a:prstDash val="solid"/>
          </a:ln>
        </p:spPr>
      </p:sp>
      <p:sp>
        <p:nvSpPr>
          <p:cNvPr id="17" name="Text 15"/>
          <p:cNvSpPr/>
          <p:nvPr/>
        </p:nvSpPr>
        <p:spPr>
          <a:xfrm>
            <a:off x="411480" y="2011680"/>
            <a:ext cx="640080" cy="1005840"/>
          </a:xfrm>
          <a:prstGeom prst="rect">
            <a:avLst/>
          </a:prstGeom>
          <a:noFill/>
          <a:ln/>
        </p:spPr>
        <p:txBody>
          <a:bodyPr wrap="square" lIns="0" tIns="0" rIns="0" bIns="0" rtlCol="0" anchor="ctr"/>
          <a:lstStyle/>
          <a:p>
            <a:pPr marL="0" indent="0">
              <a:buNone/>
            </a:pPr>
            <a:r>
              <a:rPr lang="en-US" sz="2600" b="1" dirty="0">
                <a:solidFill>
                  <a:srgbClr val="00D9FF"/>
                </a:solidFill>
                <a:latin typeface="Calibri" pitchFamily="34" charset="0"/>
                <a:ea typeface="Calibri" pitchFamily="34" charset="-122"/>
                <a:cs typeface="Calibri" pitchFamily="34" charset="-120"/>
              </a:rPr>
              <a:t>03</a:t>
            </a:r>
            <a:endParaRPr lang="en-US" sz="2600" dirty="0"/>
          </a:p>
        </p:txBody>
      </p:sp>
      <p:sp>
        <p:nvSpPr>
          <p:cNvPr id="18" name="Text 16"/>
          <p:cNvSpPr/>
          <p:nvPr/>
        </p:nvSpPr>
        <p:spPr>
          <a:xfrm>
            <a:off x="1051560" y="2103120"/>
            <a:ext cx="3383280" cy="365760"/>
          </a:xfrm>
          <a:prstGeom prst="rect">
            <a:avLst/>
          </a:prstGeom>
          <a:noFill/>
          <a:ln/>
        </p:spPr>
        <p:txBody>
          <a:bodyPr wrap="square" lIns="0" tIns="0" rIns="0" bIns="0" rtlCol="0" anchor="ctr"/>
          <a:lstStyle/>
          <a:p>
            <a:pPr marL="0" indent="0">
              <a:buNone/>
            </a:pPr>
            <a:r>
              <a:rPr lang="en-US" sz="1300" b="1" dirty="0">
                <a:solidFill>
                  <a:srgbClr val="F0F6FC"/>
                </a:solidFill>
                <a:latin typeface="Calibri" pitchFamily="34" charset="0"/>
                <a:ea typeface="Calibri" pitchFamily="34" charset="-122"/>
                <a:cs typeface="Calibri" pitchFamily="34" charset="-120"/>
              </a:rPr>
              <a:t>Les Modes de Fonctionnement</a:t>
            </a:r>
            <a:endParaRPr lang="en-US" sz="1300" dirty="0"/>
          </a:p>
        </p:txBody>
      </p:sp>
      <p:sp>
        <p:nvSpPr>
          <p:cNvPr id="19" name="Text 17"/>
          <p:cNvSpPr/>
          <p:nvPr/>
        </p:nvSpPr>
        <p:spPr>
          <a:xfrm>
            <a:off x="1051560" y="2468880"/>
            <a:ext cx="3383280" cy="365760"/>
          </a:xfrm>
          <a:prstGeom prst="rect">
            <a:avLst/>
          </a:prstGeom>
          <a:noFill/>
          <a:ln/>
        </p:spPr>
        <p:txBody>
          <a:bodyPr wrap="square" lIns="0" tIns="0" rIns="0" bIns="0" rtlCol="0" anchor="ctr"/>
          <a:lstStyle/>
          <a:p>
            <a:pPr marL="0" indent="0">
              <a:buNone/>
            </a:pPr>
            <a:r>
              <a:rPr lang="en-US" sz="1000" dirty="0">
                <a:solidFill>
                  <a:schemeClr val="bg1"/>
                </a:solidFill>
                <a:latin typeface="Calibri" pitchFamily="34" charset="0"/>
                <a:ea typeface="Calibri" pitchFamily="34" charset="-122"/>
                <a:cs typeface="Calibri" pitchFamily="34" charset="-120"/>
              </a:rPr>
              <a:t>Sniffer, Logger, IDS/IPS en ligne</a:t>
            </a:r>
            <a:endParaRPr lang="en-US" sz="1000" dirty="0">
              <a:solidFill>
                <a:schemeClr val="bg1"/>
              </a:solidFill>
            </a:endParaRPr>
          </a:p>
        </p:txBody>
      </p:sp>
      <p:sp>
        <p:nvSpPr>
          <p:cNvPr id="20" name="Shape 18"/>
          <p:cNvSpPr/>
          <p:nvPr/>
        </p:nvSpPr>
        <p:spPr>
          <a:xfrm>
            <a:off x="4846320" y="2011680"/>
            <a:ext cx="4297680" cy="1005840"/>
          </a:xfrm>
          <a:prstGeom prst="rect">
            <a:avLst/>
          </a:prstGeom>
          <a:solidFill>
            <a:srgbClr val="161B22"/>
          </a:solidFill>
          <a:ln w="12700">
            <a:solidFill>
              <a:srgbClr val="30363D"/>
            </a:solidFill>
            <a:prstDash val="solid"/>
          </a:ln>
        </p:spPr>
      </p:sp>
      <p:sp>
        <p:nvSpPr>
          <p:cNvPr id="21" name="Shape 19"/>
          <p:cNvSpPr/>
          <p:nvPr/>
        </p:nvSpPr>
        <p:spPr>
          <a:xfrm>
            <a:off x="4846320" y="2011680"/>
            <a:ext cx="54864" cy="1005840"/>
          </a:xfrm>
          <a:prstGeom prst="rect">
            <a:avLst/>
          </a:prstGeom>
          <a:solidFill>
            <a:srgbClr val="00D9FF"/>
          </a:solidFill>
          <a:ln w="12700">
            <a:solidFill>
              <a:srgbClr val="00D9FF"/>
            </a:solidFill>
            <a:prstDash val="solid"/>
          </a:ln>
        </p:spPr>
      </p:sp>
      <p:sp>
        <p:nvSpPr>
          <p:cNvPr id="22" name="Text 20"/>
          <p:cNvSpPr/>
          <p:nvPr/>
        </p:nvSpPr>
        <p:spPr>
          <a:xfrm>
            <a:off x="4983480" y="2011680"/>
            <a:ext cx="640080" cy="1005840"/>
          </a:xfrm>
          <a:prstGeom prst="rect">
            <a:avLst/>
          </a:prstGeom>
          <a:noFill/>
          <a:ln/>
        </p:spPr>
        <p:txBody>
          <a:bodyPr wrap="square" lIns="0" tIns="0" rIns="0" bIns="0" rtlCol="0" anchor="ctr"/>
          <a:lstStyle/>
          <a:p>
            <a:pPr marL="0" indent="0">
              <a:buNone/>
            </a:pPr>
            <a:r>
              <a:rPr lang="en-US" sz="2600" b="1" dirty="0">
                <a:solidFill>
                  <a:srgbClr val="00D9FF"/>
                </a:solidFill>
                <a:latin typeface="Calibri" pitchFamily="34" charset="0"/>
                <a:ea typeface="Calibri" pitchFamily="34" charset="-122"/>
                <a:cs typeface="Calibri" pitchFamily="34" charset="-120"/>
              </a:rPr>
              <a:t>04</a:t>
            </a:r>
            <a:endParaRPr lang="en-US" sz="2600" dirty="0"/>
          </a:p>
        </p:txBody>
      </p:sp>
      <p:sp>
        <p:nvSpPr>
          <p:cNvPr id="23" name="Text 21"/>
          <p:cNvSpPr/>
          <p:nvPr/>
        </p:nvSpPr>
        <p:spPr>
          <a:xfrm>
            <a:off x="5623560" y="2103120"/>
            <a:ext cx="3383280" cy="365760"/>
          </a:xfrm>
          <a:prstGeom prst="rect">
            <a:avLst/>
          </a:prstGeom>
          <a:noFill/>
          <a:ln/>
        </p:spPr>
        <p:txBody>
          <a:bodyPr wrap="square" lIns="0" tIns="0" rIns="0" bIns="0" rtlCol="0" anchor="ctr"/>
          <a:lstStyle/>
          <a:p>
            <a:pPr marL="0" indent="0">
              <a:buNone/>
            </a:pPr>
            <a:r>
              <a:rPr lang="en-US" sz="1300" b="1" dirty="0">
                <a:solidFill>
                  <a:srgbClr val="F0F6FC"/>
                </a:solidFill>
                <a:latin typeface="Calibri" pitchFamily="34" charset="0"/>
                <a:ea typeface="Calibri" pitchFamily="34" charset="-122"/>
                <a:cs typeface="Calibri" pitchFamily="34" charset="-120"/>
              </a:rPr>
              <a:t>Syntaxe des Règles Snort</a:t>
            </a:r>
            <a:endParaRPr lang="en-US" sz="1300" dirty="0"/>
          </a:p>
        </p:txBody>
      </p:sp>
      <p:sp>
        <p:nvSpPr>
          <p:cNvPr id="24" name="Text 22"/>
          <p:cNvSpPr/>
          <p:nvPr/>
        </p:nvSpPr>
        <p:spPr>
          <a:xfrm>
            <a:off x="5623560" y="2468880"/>
            <a:ext cx="3383280" cy="365760"/>
          </a:xfrm>
          <a:prstGeom prst="rect">
            <a:avLst/>
          </a:prstGeom>
          <a:noFill/>
          <a:ln/>
        </p:spPr>
        <p:txBody>
          <a:bodyPr wrap="square" lIns="0" tIns="0" rIns="0" bIns="0" rtlCol="0" anchor="ctr"/>
          <a:lstStyle/>
          <a:p>
            <a:pPr marL="0" indent="0">
              <a:buNone/>
            </a:pPr>
            <a:r>
              <a:rPr lang="en-US" sz="1000" dirty="0">
                <a:solidFill>
                  <a:schemeClr val="bg1"/>
                </a:solidFill>
                <a:latin typeface="Calibri" pitchFamily="34" charset="0"/>
                <a:ea typeface="Calibri" pitchFamily="34" charset="-122"/>
                <a:cs typeface="Calibri" pitchFamily="34" charset="-120"/>
              </a:rPr>
              <a:t>En-têtes, options, actions IPS, exemples avancés</a:t>
            </a:r>
            <a:endParaRPr lang="en-US" sz="1000" dirty="0">
              <a:solidFill>
                <a:schemeClr val="bg1"/>
              </a:solidFill>
            </a:endParaRPr>
          </a:p>
        </p:txBody>
      </p:sp>
      <p:sp>
        <p:nvSpPr>
          <p:cNvPr id="25" name="Shape 23"/>
          <p:cNvSpPr/>
          <p:nvPr/>
        </p:nvSpPr>
        <p:spPr>
          <a:xfrm>
            <a:off x="274320" y="3200400"/>
            <a:ext cx="4297680" cy="1005840"/>
          </a:xfrm>
          <a:prstGeom prst="rect">
            <a:avLst/>
          </a:prstGeom>
          <a:solidFill>
            <a:srgbClr val="161B22"/>
          </a:solidFill>
          <a:ln w="12700">
            <a:solidFill>
              <a:srgbClr val="30363D"/>
            </a:solidFill>
            <a:prstDash val="solid"/>
          </a:ln>
        </p:spPr>
      </p:sp>
      <p:sp>
        <p:nvSpPr>
          <p:cNvPr id="26" name="Shape 24"/>
          <p:cNvSpPr/>
          <p:nvPr/>
        </p:nvSpPr>
        <p:spPr>
          <a:xfrm>
            <a:off x="274320" y="3200400"/>
            <a:ext cx="54864" cy="1005840"/>
          </a:xfrm>
          <a:prstGeom prst="rect">
            <a:avLst/>
          </a:prstGeom>
          <a:solidFill>
            <a:srgbClr val="00D9FF"/>
          </a:solidFill>
          <a:ln w="12700">
            <a:solidFill>
              <a:srgbClr val="00D9FF"/>
            </a:solidFill>
            <a:prstDash val="solid"/>
          </a:ln>
        </p:spPr>
      </p:sp>
      <p:sp>
        <p:nvSpPr>
          <p:cNvPr id="27" name="Text 25"/>
          <p:cNvSpPr/>
          <p:nvPr/>
        </p:nvSpPr>
        <p:spPr>
          <a:xfrm>
            <a:off x="411480" y="3200400"/>
            <a:ext cx="640080" cy="1005840"/>
          </a:xfrm>
          <a:prstGeom prst="rect">
            <a:avLst/>
          </a:prstGeom>
          <a:noFill/>
          <a:ln/>
        </p:spPr>
        <p:txBody>
          <a:bodyPr wrap="square" lIns="0" tIns="0" rIns="0" bIns="0" rtlCol="0" anchor="ctr"/>
          <a:lstStyle/>
          <a:p>
            <a:pPr marL="0" indent="0">
              <a:buNone/>
            </a:pPr>
            <a:r>
              <a:rPr lang="en-US" sz="2600" b="1" dirty="0">
                <a:solidFill>
                  <a:srgbClr val="00D9FF"/>
                </a:solidFill>
                <a:latin typeface="Calibri" pitchFamily="34" charset="0"/>
                <a:ea typeface="Calibri" pitchFamily="34" charset="-122"/>
                <a:cs typeface="Calibri" pitchFamily="34" charset="-120"/>
              </a:rPr>
              <a:t>05</a:t>
            </a:r>
            <a:endParaRPr lang="en-US" sz="2600" dirty="0"/>
          </a:p>
        </p:txBody>
      </p:sp>
      <p:sp>
        <p:nvSpPr>
          <p:cNvPr id="28" name="Text 26"/>
          <p:cNvSpPr/>
          <p:nvPr/>
        </p:nvSpPr>
        <p:spPr>
          <a:xfrm>
            <a:off x="1051560" y="3291840"/>
            <a:ext cx="3383280" cy="365760"/>
          </a:xfrm>
          <a:prstGeom prst="rect">
            <a:avLst/>
          </a:prstGeom>
          <a:noFill/>
          <a:ln/>
        </p:spPr>
        <p:txBody>
          <a:bodyPr wrap="square" lIns="0" tIns="0" rIns="0" bIns="0" rtlCol="0" anchor="ctr"/>
          <a:lstStyle/>
          <a:p>
            <a:pPr marL="0" indent="0">
              <a:buNone/>
            </a:pPr>
            <a:r>
              <a:rPr lang="en-US" sz="1300" b="1" dirty="0">
                <a:solidFill>
                  <a:srgbClr val="F0F6FC"/>
                </a:solidFill>
                <a:latin typeface="Calibri" pitchFamily="34" charset="0"/>
                <a:ea typeface="Calibri" pitchFamily="34" charset="-122"/>
                <a:cs typeface="Calibri" pitchFamily="34" charset="-120"/>
              </a:rPr>
              <a:t>Cas d'Usage &amp; Alertes</a:t>
            </a:r>
            <a:endParaRPr lang="en-US" sz="1300" dirty="0"/>
          </a:p>
        </p:txBody>
      </p:sp>
      <p:sp>
        <p:nvSpPr>
          <p:cNvPr id="29" name="Text 27"/>
          <p:cNvSpPr/>
          <p:nvPr/>
        </p:nvSpPr>
        <p:spPr>
          <a:xfrm>
            <a:off x="1051560" y="3657600"/>
            <a:ext cx="3383280" cy="365760"/>
          </a:xfrm>
          <a:prstGeom prst="rect">
            <a:avLst/>
          </a:prstGeom>
          <a:noFill/>
          <a:ln/>
        </p:spPr>
        <p:txBody>
          <a:bodyPr wrap="square" lIns="0" tIns="0" rIns="0" bIns="0" rtlCol="0" anchor="ctr"/>
          <a:lstStyle/>
          <a:p>
            <a:pPr marL="0" indent="0">
              <a:buNone/>
            </a:pPr>
            <a:r>
              <a:rPr lang="en-US" sz="1000" dirty="0">
                <a:solidFill>
                  <a:schemeClr val="bg1"/>
                </a:solidFill>
                <a:latin typeface="Calibri" pitchFamily="34" charset="0"/>
                <a:ea typeface="Calibri" pitchFamily="34" charset="-122"/>
                <a:cs typeface="Calibri" pitchFamily="34" charset="-120"/>
              </a:rPr>
              <a:t>Nmap, scans, exploitation, forensics</a:t>
            </a:r>
            <a:endParaRPr lang="en-US" sz="1000" dirty="0">
              <a:solidFill>
                <a:schemeClr val="bg1"/>
              </a:solidFill>
            </a:endParaRPr>
          </a:p>
        </p:txBody>
      </p:sp>
      <p:sp>
        <p:nvSpPr>
          <p:cNvPr id="30" name="Shape 28"/>
          <p:cNvSpPr/>
          <p:nvPr/>
        </p:nvSpPr>
        <p:spPr>
          <a:xfrm>
            <a:off x="4846320" y="3200400"/>
            <a:ext cx="4297680" cy="1005840"/>
          </a:xfrm>
          <a:prstGeom prst="rect">
            <a:avLst/>
          </a:prstGeom>
          <a:solidFill>
            <a:srgbClr val="161B22"/>
          </a:solidFill>
          <a:ln w="12700">
            <a:solidFill>
              <a:srgbClr val="30363D"/>
            </a:solidFill>
            <a:prstDash val="solid"/>
          </a:ln>
        </p:spPr>
      </p:sp>
      <p:sp>
        <p:nvSpPr>
          <p:cNvPr id="31" name="Shape 29"/>
          <p:cNvSpPr/>
          <p:nvPr/>
        </p:nvSpPr>
        <p:spPr>
          <a:xfrm>
            <a:off x="4846320" y="3200400"/>
            <a:ext cx="54864" cy="1005840"/>
          </a:xfrm>
          <a:prstGeom prst="rect">
            <a:avLst/>
          </a:prstGeom>
          <a:solidFill>
            <a:srgbClr val="00D9FF"/>
          </a:solidFill>
          <a:ln w="12700">
            <a:solidFill>
              <a:srgbClr val="00D9FF"/>
            </a:solidFill>
            <a:prstDash val="solid"/>
          </a:ln>
        </p:spPr>
      </p:sp>
      <p:sp>
        <p:nvSpPr>
          <p:cNvPr id="32" name="Text 30"/>
          <p:cNvSpPr/>
          <p:nvPr/>
        </p:nvSpPr>
        <p:spPr>
          <a:xfrm>
            <a:off x="4983480" y="3200400"/>
            <a:ext cx="640080" cy="1005840"/>
          </a:xfrm>
          <a:prstGeom prst="rect">
            <a:avLst/>
          </a:prstGeom>
          <a:noFill/>
          <a:ln/>
        </p:spPr>
        <p:txBody>
          <a:bodyPr wrap="square" lIns="0" tIns="0" rIns="0" bIns="0" rtlCol="0" anchor="ctr"/>
          <a:lstStyle/>
          <a:p>
            <a:pPr marL="0" indent="0">
              <a:buNone/>
            </a:pPr>
            <a:r>
              <a:rPr lang="en-US" sz="2600" b="1" dirty="0">
                <a:solidFill>
                  <a:srgbClr val="00D9FF"/>
                </a:solidFill>
                <a:latin typeface="Calibri" pitchFamily="34" charset="0"/>
                <a:ea typeface="Calibri" pitchFamily="34" charset="-122"/>
                <a:cs typeface="Calibri" pitchFamily="34" charset="-120"/>
              </a:rPr>
              <a:t>06</a:t>
            </a:r>
            <a:endParaRPr lang="en-US" sz="2600" dirty="0"/>
          </a:p>
        </p:txBody>
      </p:sp>
      <p:sp>
        <p:nvSpPr>
          <p:cNvPr id="33" name="Text 31"/>
          <p:cNvSpPr/>
          <p:nvPr/>
        </p:nvSpPr>
        <p:spPr>
          <a:xfrm>
            <a:off x="5623560" y="3291840"/>
            <a:ext cx="3383280" cy="365760"/>
          </a:xfrm>
          <a:prstGeom prst="rect">
            <a:avLst/>
          </a:prstGeom>
          <a:noFill/>
          <a:ln/>
        </p:spPr>
        <p:txBody>
          <a:bodyPr wrap="square" lIns="0" tIns="0" rIns="0" bIns="0" rtlCol="0" anchor="ctr"/>
          <a:lstStyle/>
          <a:p>
            <a:pPr marL="0" indent="0">
              <a:buNone/>
            </a:pPr>
            <a:r>
              <a:rPr lang="en-US" sz="1300" b="1" dirty="0">
                <a:solidFill>
                  <a:srgbClr val="F0F6FC"/>
                </a:solidFill>
                <a:latin typeface="Calibri" pitchFamily="34" charset="0"/>
                <a:ea typeface="Calibri" pitchFamily="34" charset="-122"/>
                <a:cs typeface="Calibri" pitchFamily="34" charset="-120"/>
              </a:rPr>
              <a:t>Travaux Pratiques (TP)</a:t>
            </a:r>
            <a:endParaRPr lang="en-US" sz="1300" dirty="0"/>
          </a:p>
        </p:txBody>
      </p:sp>
      <p:sp>
        <p:nvSpPr>
          <p:cNvPr id="34" name="Text 32"/>
          <p:cNvSpPr/>
          <p:nvPr/>
        </p:nvSpPr>
        <p:spPr>
          <a:xfrm>
            <a:off x="5623560" y="3657600"/>
            <a:ext cx="3383280" cy="365760"/>
          </a:xfrm>
          <a:prstGeom prst="rect">
            <a:avLst/>
          </a:prstGeom>
          <a:noFill/>
          <a:ln/>
        </p:spPr>
        <p:txBody>
          <a:bodyPr wrap="square" lIns="0" tIns="0" rIns="0" bIns="0" rtlCol="0" anchor="ctr"/>
          <a:lstStyle/>
          <a:p>
            <a:pPr marL="0" indent="0">
              <a:buNone/>
            </a:pPr>
            <a:r>
              <a:rPr lang="en-US" sz="1000" dirty="0">
                <a:solidFill>
                  <a:schemeClr val="bg1"/>
                </a:solidFill>
                <a:latin typeface="Calibri" pitchFamily="34" charset="0"/>
                <a:ea typeface="Calibri" pitchFamily="34" charset="-122"/>
                <a:cs typeface="Calibri" pitchFamily="34" charset="-120"/>
              </a:rPr>
              <a:t>3 labs : installation, règles, attaques</a:t>
            </a:r>
            <a:endParaRPr lang="en-US" sz="1000"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D1117"/>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D1117"/>
          </a:solidFill>
          <a:ln/>
        </p:spPr>
      </p:sp>
      <p:sp>
        <p:nvSpPr>
          <p:cNvPr id="3" name="Shape 1"/>
          <p:cNvSpPr/>
          <p:nvPr/>
        </p:nvSpPr>
        <p:spPr>
          <a:xfrm>
            <a:off x="0" y="685800"/>
            <a:ext cx="9144000" cy="36576"/>
          </a:xfrm>
          <a:prstGeom prst="rect">
            <a:avLst/>
          </a:prstGeom>
          <a:solidFill>
            <a:srgbClr val="00D9FF"/>
          </a:solidFill>
          <a:ln/>
        </p:spPr>
      </p:sp>
      <p:sp>
        <p:nvSpPr>
          <p:cNvPr id="4" name="Text 2"/>
          <p:cNvSpPr/>
          <p:nvPr/>
        </p:nvSpPr>
        <p:spPr>
          <a:xfrm>
            <a:off x="365760" y="0"/>
            <a:ext cx="8412480" cy="685800"/>
          </a:xfrm>
          <a:prstGeom prst="rect">
            <a:avLst/>
          </a:prstGeom>
          <a:noFill/>
          <a:ln/>
        </p:spPr>
        <p:txBody>
          <a:bodyPr wrap="square" lIns="0" tIns="0" rIns="0" bIns="0" rtlCol="0" anchor="ctr"/>
          <a:lstStyle/>
          <a:p>
            <a:pPr marL="0" indent="0">
              <a:buNone/>
            </a:pPr>
            <a:r>
              <a:rPr lang="en-US" sz="2400" b="1" dirty="0">
                <a:solidFill>
                  <a:srgbClr val="F0F6FC"/>
                </a:solidFill>
                <a:latin typeface="Calibri" pitchFamily="34" charset="0"/>
                <a:ea typeface="Calibri" pitchFamily="34" charset="-122"/>
                <a:cs typeface="Calibri" pitchFamily="34" charset="-120"/>
              </a:rPr>
              <a:t>01 · Introduction à Snort</a:t>
            </a:r>
            <a:endParaRPr lang="en-US" sz="2400" dirty="0"/>
          </a:p>
        </p:txBody>
      </p:sp>
      <p:sp>
        <p:nvSpPr>
          <p:cNvPr id="5" name="Shape 3"/>
          <p:cNvSpPr/>
          <p:nvPr/>
        </p:nvSpPr>
        <p:spPr>
          <a:xfrm>
            <a:off x="274320" y="868680"/>
            <a:ext cx="5120640" cy="3931920"/>
          </a:xfrm>
          <a:prstGeom prst="rect">
            <a:avLst/>
          </a:prstGeom>
          <a:solidFill>
            <a:srgbClr val="161B22"/>
          </a:solidFill>
          <a:ln w="12700">
            <a:solidFill>
              <a:srgbClr val="30363D"/>
            </a:solidFill>
            <a:prstDash val="solid"/>
          </a:ln>
        </p:spPr>
      </p:sp>
      <p:sp>
        <p:nvSpPr>
          <p:cNvPr id="6" name="Text 4"/>
          <p:cNvSpPr/>
          <p:nvPr/>
        </p:nvSpPr>
        <p:spPr>
          <a:xfrm>
            <a:off x="457200" y="960120"/>
            <a:ext cx="4754880" cy="365760"/>
          </a:xfrm>
          <a:prstGeom prst="rect">
            <a:avLst/>
          </a:prstGeom>
          <a:noFill/>
          <a:ln/>
        </p:spPr>
        <p:txBody>
          <a:bodyPr wrap="square" lIns="0" tIns="0" rIns="0" bIns="0" rtlCol="0" anchor="ctr"/>
          <a:lstStyle/>
          <a:p>
            <a:pPr marL="0" indent="0">
              <a:buNone/>
            </a:pPr>
            <a:r>
              <a:rPr lang="en-US" sz="1400" b="1" dirty="0">
                <a:solidFill>
                  <a:srgbClr val="00D9FF"/>
                </a:solidFill>
                <a:latin typeface="Calibri" pitchFamily="34" charset="0"/>
                <a:ea typeface="Calibri" pitchFamily="34" charset="-122"/>
                <a:cs typeface="Calibri" pitchFamily="34" charset="-120"/>
              </a:rPr>
              <a:t>Qu'est-ce que Snort ?</a:t>
            </a:r>
            <a:endParaRPr lang="en-US" sz="1400" dirty="0"/>
          </a:p>
        </p:txBody>
      </p:sp>
      <p:sp>
        <p:nvSpPr>
          <p:cNvPr id="7" name="Text 5"/>
          <p:cNvSpPr/>
          <p:nvPr/>
        </p:nvSpPr>
        <p:spPr>
          <a:xfrm>
            <a:off x="457200" y="1417320"/>
            <a:ext cx="4754880" cy="3200400"/>
          </a:xfrm>
          <a:prstGeom prst="rect">
            <a:avLst/>
          </a:prstGeom>
          <a:noFill/>
          <a:ln/>
        </p:spPr>
        <p:txBody>
          <a:bodyPr wrap="square" lIns="101600" tIns="101600" rIns="101600" bIns="101600" rtlCol="0" anchor="ctr"/>
          <a:lstStyle/>
          <a:p>
            <a:pPr marL="0" indent="0">
              <a:lnSpc>
                <a:spcPct val="140000"/>
              </a:lnSpc>
              <a:buNone/>
            </a:pPr>
            <a:r>
              <a:rPr lang="en-US" sz="1200" b="1" dirty="0">
                <a:solidFill>
                  <a:srgbClr val="00D9FF"/>
                </a:solidFill>
                <a:latin typeface="Calibri" pitchFamily="34" charset="0"/>
                <a:ea typeface="Calibri" pitchFamily="34" charset="-122"/>
                <a:cs typeface="Calibri" pitchFamily="34" charset="-120"/>
              </a:rPr>
              <a:t>1. </a:t>
            </a:r>
            <a:r>
              <a:rPr lang="en-US" sz="1200" dirty="0">
                <a:solidFill>
                  <a:srgbClr val="F0F6FC"/>
                </a:solidFill>
                <a:latin typeface="Calibri" pitchFamily="34" charset="0"/>
                <a:ea typeface="Calibri" pitchFamily="34" charset="-122"/>
                <a:cs typeface="Calibri" pitchFamily="34" charset="-120"/>
              </a:rPr>
              <a:t>Créé par Martin Roesch en 1998, acquis par Cisco en 2013.</a:t>
            </a:r>
            <a:r>
              <a:rPr lang="en-US" sz="1200" dirty="0">
                <a:solidFill>
                  <a:srgbClr val="000000"/>
                </a:solidFill>
                <a:latin typeface="Calibri" pitchFamily="34" charset="0"/>
                <a:ea typeface="Calibri" pitchFamily="34" charset="-122"/>
                <a:cs typeface="Calibri" pitchFamily="34" charset="-120"/>
              </a:rPr>
              <a:t>
</a:t>
            </a:r>
            <a:r>
              <a:rPr lang="en-US" sz="1200" b="1" dirty="0">
                <a:solidFill>
                  <a:srgbClr val="00D9FF"/>
                </a:solidFill>
                <a:latin typeface="Calibri" pitchFamily="34" charset="0"/>
                <a:ea typeface="Calibri" pitchFamily="34" charset="-122"/>
                <a:cs typeface="Calibri" pitchFamily="34" charset="-120"/>
              </a:rPr>
              <a:t>2. </a:t>
            </a:r>
            <a:r>
              <a:rPr lang="en-US" sz="1200" dirty="0">
                <a:solidFill>
                  <a:srgbClr val="F0F6FC"/>
                </a:solidFill>
                <a:latin typeface="Calibri" pitchFamily="34" charset="0"/>
                <a:ea typeface="Calibri" pitchFamily="34" charset="-122"/>
                <a:cs typeface="Calibri" pitchFamily="34" charset="-120"/>
              </a:rPr>
              <a:t>Outil open source de détection/prévention d'intrusions réseau (IDS/IPS).</a:t>
            </a:r>
            <a:r>
              <a:rPr lang="en-US" sz="1200" dirty="0">
                <a:solidFill>
                  <a:srgbClr val="000000"/>
                </a:solidFill>
                <a:latin typeface="Calibri" pitchFamily="34" charset="0"/>
                <a:ea typeface="Calibri" pitchFamily="34" charset="-122"/>
                <a:cs typeface="Calibri" pitchFamily="34" charset="-120"/>
              </a:rPr>
              <a:t>
</a:t>
            </a:r>
            <a:r>
              <a:rPr lang="en-US" sz="1200" b="1" dirty="0">
                <a:solidFill>
                  <a:srgbClr val="00D9FF"/>
                </a:solidFill>
                <a:latin typeface="Calibri" pitchFamily="34" charset="0"/>
                <a:ea typeface="Calibri" pitchFamily="34" charset="-122"/>
                <a:cs typeface="Calibri" pitchFamily="34" charset="-120"/>
              </a:rPr>
              <a:t>3. </a:t>
            </a:r>
            <a:r>
              <a:rPr lang="en-US" sz="1200" dirty="0">
                <a:solidFill>
                  <a:srgbClr val="F0F6FC"/>
                </a:solidFill>
                <a:latin typeface="Calibri" pitchFamily="34" charset="0"/>
                <a:ea typeface="Calibri" pitchFamily="34" charset="-122"/>
                <a:cs typeface="Calibri" pitchFamily="34" charset="-120"/>
              </a:rPr>
              <a:t>Analyse le trafic en temps réel et les paquets sur des réseaux IP.</a:t>
            </a:r>
            <a:r>
              <a:rPr lang="en-US" sz="1200" dirty="0">
                <a:solidFill>
                  <a:srgbClr val="000000"/>
                </a:solidFill>
                <a:latin typeface="Calibri" pitchFamily="34" charset="0"/>
                <a:ea typeface="Calibri" pitchFamily="34" charset="-122"/>
                <a:cs typeface="Calibri" pitchFamily="34" charset="-120"/>
              </a:rPr>
              <a:t>
</a:t>
            </a:r>
            <a:r>
              <a:rPr lang="en-US" sz="1200" b="1" dirty="0">
                <a:solidFill>
                  <a:srgbClr val="00D9FF"/>
                </a:solidFill>
                <a:latin typeface="Calibri" pitchFamily="34" charset="0"/>
                <a:ea typeface="Calibri" pitchFamily="34" charset="-122"/>
                <a:cs typeface="Calibri" pitchFamily="34" charset="-120"/>
              </a:rPr>
              <a:t>4. </a:t>
            </a:r>
            <a:r>
              <a:rPr lang="en-US" sz="1200" dirty="0">
                <a:solidFill>
                  <a:srgbClr val="F0F6FC"/>
                </a:solidFill>
                <a:latin typeface="Calibri" pitchFamily="34" charset="0"/>
                <a:ea typeface="Calibri" pitchFamily="34" charset="-122"/>
                <a:cs typeface="Calibri" pitchFamily="34" charset="-120"/>
              </a:rPr>
              <a:t>Capable d'effectuer l'analyse de protocoles, la recherche et correspondance de contenu.</a:t>
            </a:r>
            <a:r>
              <a:rPr lang="en-US" sz="1200" dirty="0">
                <a:solidFill>
                  <a:srgbClr val="000000"/>
                </a:solidFill>
                <a:latin typeface="Calibri" pitchFamily="34" charset="0"/>
                <a:ea typeface="Calibri" pitchFamily="34" charset="-122"/>
                <a:cs typeface="Calibri" pitchFamily="34" charset="-120"/>
              </a:rPr>
              <a:t>
</a:t>
            </a:r>
            <a:r>
              <a:rPr lang="en-US" sz="1200" b="1" dirty="0">
                <a:solidFill>
                  <a:srgbClr val="00D9FF"/>
                </a:solidFill>
                <a:latin typeface="Calibri" pitchFamily="34" charset="0"/>
                <a:ea typeface="Calibri" pitchFamily="34" charset="-122"/>
                <a:cs typeface="Calibri" pitchFamily="34" charset="-120"/>
              </a:rPr>
              <a:t>5. </a:t>
            </a:r>
            <a:r>
              <a:rPr lang="en-US" sz="1200" dirty="0">
                <a:solidFill>
                  <a:srgbClr val="F0F6FC"/>
                </a:solidFill>
                <a:latin typeface="Calibri" pitchFamily="34" charset="0"/>
                <a:ea typeface="Calibri" pitchFamily="34" charset="-122"/>
                <a:cs typeface="Calibri" pitchFamily="34" charset="-120"/>
              </a:rPr>
              <a:t>Détecte : scans, attaques OS fingerprint, CGI, </a:t>
            </a:r>
            <a:r>
              <a:rPr lang="en-US" sz="1200" dirty="0" err="1">
                <a:solidFill>
                  <a:srgbClr val="F0F6FC"/>
                </a:solidFill>
                <a:latin typeface="Calibri" pitchFamily="34" charset="0"/>
                <a:ea typeface="Calibri" pitchFamily="34" charset="-122"/>
                <a:cs typeface="Calibri" pitchFamily="34" charset="-120"/>
              </a:rPr>
              <a:t>débordements</a:t>
            </a:r>
            <a:r>
              <a:rPr lang="en-US" sz="1200" dirty="0">
                <a:solidFill>
                  <a:srgbClr val="F0F6FC"/>
                </a:solidFill>
                <a:latin typeface="Calibri" pitchFamily="34" charset="0"/>
                <a:ea typeface="Calibri" pitchFamily="34" charset="-122"/>
                <a:cs typeface="Calibri" pitchFamily="34" charset="-120"/>
              </a:rPr>
              <a:t> de tampons, SMB, etc.</a:t>
            </a:r>
            <a:endParaRPr lang="en-US" sz="1200" dirty="0"/>
          </a:p>
        </p:txBody>
      </p:sp>
      <p:sp>
        <p:nvSpPr>
          <p:cNvPr id="8" name="Shape 6"/>
          <p:cNvSpPr/>
          <p:nvPr/>
        </p:nvSpPr>
        <p:spPr>
          <a:xfrm>
            <a:off x="5623560" y="868680"/>
            <a:ext cx="1600200" cy="914400"/>
          </a:xfrm>
          <a:prstGeom prst="rect">
            <a:avLst/>
          </a:prstGeom>
          <a:solidFill>
            <a:srgbClr val="1C2333"/>
          </a:solidFill>
          <a:ln w="12700">
            <a:solidFill>
              <a:srgbClr val="00D9FF"/>
            </a:solidFill>
            <a:prstDash val="solid"/>
          </a:ln>
        </p:spPr>
      </p:sp>
      <p:sp>
        <p:nvSpPr>
          <p:cNvPr id="9" name="Text 7"/>
          <p:cNvSpPr/>
          <p:nvPr/>
        </p:nvSpPr>
        <p:spPr>
          <a:xfrm>
            <a:off x="5623560" y="914400"/>
            <a:ext cx="1600200" cy="457200"/>
          </a:xfrm>
          <a:prstGeom prst="rect">
            <a:avLst/>
          </a:prstGeom>
          <a:noFill/>
          <a:ln/>
        </p:spPr>
        <p:txBody>
          <a:bodyPr wrap="square" lIns="0" tIns="0" rIns="0" bIns="0" rtlCol="0" anchor="ctr"/>
          <a:lstStyle/>
          <a:p>
            <a:pPr marL="0" indent="0" algn="ctr">
              <a:buNone/>
            </a:pPr>
            <a:r>
              <a:rPr lang="en-US" sz="2200" b="1" dirty="0">
                <a:solidFill>
                  <a:srgbClr val="00D9FF"/>
                </a:solidFill>
                <a:latin typeface="Calibri" pitchFamily="34" charset="0"/>
                <a:ea typeface="Calibri" pitchFamily="34" charset="-122"/>
                <a:cs typeface="Calibri" pitchFamily="34" charset="-120"/>
              </a:rPr>
              <a:t>1998</a:t>
            </a:r>
            <a:endParaRPr lang="en-US" sz="2200" dirty="0"/>
          </a:p>
        </p:txBody>
      </p:sp>
      <p:sp>
        <p:nvSpPr>
          <p:cNvPr id="10" name="Text 8"/>
          <p:cNvSpPr/>
          <p:nvPr/>
        </p:nvSpPr>
        <p:spPr>
          <a:xfrm>
            <a:off x="5623560" y="1371600"/>
            <a:ext cx="1600200" cy="320040"/>
          </a:xfrm>
          <a:prstGeom prst="rect">
            <a:avLst/>
          </a:prstGeom>
          <a:noFill/>
          <a:ln/>
        </p:spPr>
        <p:txBody>
          <a:bodyPr wrap="square" lIns="0" tIns="0" rIns="0" bIns="0" rtlCol="0" anchor="ctr"/>
          <a:lstStyle/>
          <a:p>
            <a:pPr marL="0" indent="0" algn="ctr">
              <a:buNone/>
            </a:pPr>
            <a:r>
              <a:rPr lang="en-US" sz="900" dirty="0">
                <a:solidFill>
                  <a:srgbClr val="8B949E"/>
                </a:solidFill>
                <a:latin typeface="Calibri" pitchFamily="34" charset="0"/>
                <a:ea typeface="Calibri" pitchFamily="34" charset="-122"/>
                <a:cs typeface="Calibri" pitchFamily="34" charset="-120"/>
              </a:rPr>
              <a:t>Année de création</a:t>
            </a:r>
            <a:endParaRPr lang="en-US" sz="900" dirty="0"/>
          </a:p>
        </p:txBody>
      </p:sp>
      <p:sp>
        <p:nvSpPr>
          <p:cNvPr id="11" name="Shape 9"/>
          <p:cNvSpPr/>
          <p:nvPr/>
        </p:nvSpPr>
        <p:spPr>
          <a:xfrm>
            <a:off x="7406640" y="868680"/>
            <a:ext cx="1600200" cy="914400"/>
          </a:xfrm>
          <a:prstGeom prst="rect">
            <a:avLst/>
          </a:prstGeom>
          <a:solidFill>
            <a:srgbClr val="1C2333"/>
          </a:solidFill>
          <a:ln w="12700">
            <a:solidFill>
              <a:srgbClr val="39D353"/>
            </a:solidFill>
            <a:prstDash val="solid"/>
          </a:ln>
        </p:spPr>
      </p:sp>
      <p:sp>
        <p:nvSpPr>
          <p:cNvPr id="12" name="Text 10"/>
          <p:cNvSpPr/>
          <p:nvPr/>
        </p:nvSpPr>
        <p:spPr>
          <a:xfrm>
            <a:off x="7406640" y="914400"/>
            <a:ext cx="1600200" cy="457200"/>
          </a:xfrm>
          <a:prstGeom prst="rect">
            <a:avLst/>
          </a:prstGeom>
          <a:noFill/>
          <a:ln/>
        </p:spPr>
        <p:txBody>
          <a:bodyPr wrap="square" lIns="0" tIns="0" rIns="0" bIns="0" rtlCol="0" anchor="ctr"/>
          <a:lstStyle/>
          <a:p>
            <a:pPr marL="0" indent="0" algn="ctr">
              <a:buNone/>
            </a:pPr>
            <a:r>
              <a:rPr lang="en-US" sz="2200" b="1" dirty="0">
                <a:solidFill>
                  <a:srgbClr val="39D353"/>
                </a:solidFill>
                <a:latin typeface="Calibri" pitchFamily="34" charset="0"/>
                <a:ea typeface="Calibri" pitchFamily="34" charset="-122"/>
                <a:cs typeface="Calibri" pitchFamily="34" charset="-120"/>
              </a:rPr>
              <a:t>3</a:t>
            </a:r>
            <a:endParaRPr lang="en-US" sz="2200" dirty="0"/>
          </a:p>
        </p:txBody>
      </p:sp>
      <p:sp>
        <p:nvSpPr>
          <p:cNvPr id="13" name="Text 11"/>
          <p:cNvSpPr/>
          <p:nvPr/>
        </p:nvSpPr>
        <p:spPr>
          <a:xfrm>
            <a:off x="7406640" y="1371600"/>
            <a:ext cx="1600200" cy="320040"/>
          </a:xfrm>
          <a:prstGeom prst="rect">
            <a:avLst/>
          </a:prstGeom>
          <a:noFill/>
          <a:ln/>
        </p:spPr>
        <p:txBody>
          <a:bodyPr wrap="square" lIns="0" tIns="0" rIns="0" bIns="0" rtlCol="0" anchor="ctr"/>
          <a:lstStyle/>
          <a:p>
            <a:pPr marL="0" indent="0" algn="ctr">
              <a:buNone/>
            </a:pPr>
            <a:r>
              <a:rPr lang="en-US" sz="900" dirty="0">
                <a:solidFill>
                  <a:srgbClr val="8B949E"/>
                </a:solidFill>
                <a:latin typeface="Calibri" pitchFamily="34" charset="0"/>
                <a:ea typeface="Calibri" pitchFamily="34" charset="-122"/>
                <a:cs typeface="Calibri" pitchFamily="34" charset="-120"/>
              </a:rPr>
              <a:t>Modes opératoires</a:t>
            </a:r>
            <a:endParaRPr lang="en-US" sz="900" dirty="0"/>
          </a:p>
        </p:txBody>
      </p:sp>
      <p:sp>
        <p:nvSpPr>
          <p:cNvPr id="14" name="Shape 12"/>
          <p:cNvSpPr/>
          <p:nvPr/>
        </p:nvSpPr>
        <p:spPr>
          <a:xfrm>
            <a:off x="5623560" y="1965960"/>
            <a:ext cx="1600200" cy="914400"/>
          </a:xfrm>
          <a:prstGeom prst="rect">
            <a:avLst/>
          </a:prstGeom>
          <a:solidFill>
            <a:srgbClr val="1C2333"/>
          </a:solidFill>
          <a:ln w="12700">
            <a:solidFill>
              <a:srgbClr val="E3B341"/>
            </a:solidFill>
            <a:prstDash val="solid"/>
          </a:ln>
        </p:spPr>
      </p:sp>
      <p:sp>
        <p:nvSpPr>
          <p:cNvPr id="15" name="Text 13"/>
          <p:cNvSpPr/>
          <p:nvPr/>
        </p:nvSpPr>
        <p:spPr>
          <a:xfrm>
            <a:off x="5623560" y="2011680"/>
            <a:ext cx="1600200" cy="457200"/>
          </a:xfrm>
          <a:prstGeom prst="rect">
            <a:avLst/>
          </a:prstGeom>
          <a:noFill/>
          <a:ln/>
        </p:spPr>
        <p:txBody>
          <a:bodyPr wrap="square" lIns="0" tIns="0" rIns="0" bIns="0" rtlCol="0" anchor="ctr"/>
          <a:lstStyle/>
          <a:p>
            <a:pPr marL="0" indent="0" algn="ctr">
              <a:buNone/>
            </a:pPr>
            <a:r>
              <a:rPr lang="en-US" sz="2200" b="1" dirty="0">
                <a:solidFill>
                  <a:srgbClr val="E3B341"/>
                </a:solidFill>
                <a:latin typeface="Calibri" pitchFamily="34" charset="0"/>
                <a:ea typeface="Calibri" pitchFamily="34" charset="-122"/>
                <a:cs typeface="Calibri" pitchFamily="34" charset="-120"/>
              </a:rPr>
              <a:t>&gt;6 000</a:t>
            </a:r>
            <a:endParaRPr lang="en-US" sz="2200" dirty="0"/>
          </a:p>
        </p:txBody>
      </p:sp>
      <p:sp>
        <p:nvSpPr>
          <p:cNvPr id="16" name="Text 14"/>
          <p:cNvSpPr/>
          <p:nvPr/>
        </p:nvSpPr>
        <p:spPr>
          <a:xfrm>
            <a:off x="5623560" y="2468880"/>
            <a:ext cx="1600200" cy="320040"/>
          </a:xfrm>
          <a:prstGeom prst="rect">
            <a:avLst/>
          </a:prstGeom>
          <a:noFill/>
          <a:ln/>
        </p:spPr>
        <p:txBody>
          <a:bodyPr wrap="square" lIns="0" tIns="0" rIns="0" bIns="0" rtlCol="0" anchor="ctr"/>
          <a:lstStyle/>
          <a:p>
            <a:pPr marL="0" indent="0" algn="ctr">
              <a:buNone/>
            </a:pPr>
            <a:r>
              <a:rPr lang="en-US" sz="900" dirty="0">
                <a:solidFill>
                  <a:srgbClr val="8B949E"/>
                </a:solidFill>
                <a:latin typeface="Calibri" pitchFamily="34" charset="0"/>
                <a:ea typeface="Calibri" pitchFamily="34" charset="-122"/>
                <a:cs typeface="Calibri" pitchFamily="34" charset="-120"/>
              </a:rPr>
              <a:t>Règles disponibles</a:t>
            </a:r>
            <a:endParaRPr lang="en-US" sz="900" dirty="0"/>
          </a:p>
        </p:txBody>
      </p:sp>
      <p:sp>
        <p:nvSpPr>
          <p:cNvPr id="17" name="Shape 15"/>
          <p:cNvSpPr/>
          <p:nvPr/>
        </p:nvSpPr>
        <p:spPr>
          <a:xfrm>
            <a:off x="7406640" y="1965960"/>
            <a:ext cx="1600200" cy="914400"/>
          </a:xfrm>
          <a:prstGeom prst="rect">
            <a:avLst/>
          </a:prstGeom>
          <a:solidFill>
            <a:srgbClr val="1C2333"/>
          </a:solidFill>
          <a:ln w="12700">
            <a:solidFill>
              <a:srgbClr val="0891B2"/>
            </a:solidFill>
            <a:prstDash val="solid"/>
          </a:ln>
        </p:spPr>
      </p:sp>
      <p:sp>
        <p:nvSpPr>
          <p:cNvPr id="18" name="Text 16"/>
          <p:cNvSpPr/>
          <p:nvPr/>
        </p:nvSpPr>
        <p:spPr>
          <a:xfrm>
            <a:off x="7406640" y="2011680"/>
            <a:ext cx="1600200" cy="457200"/>
          </a:xfrm>
          <a:prstGeom prst="rect">
            <a:avLst/>
          </a:prstGeom>
          <a:noFill/>
          <a:ln/>
        </p:spPr>
        <p:txBody>
          <a:bodyPr wrap="square" lIns="0" tIns="0" rIns="0" bIns="0" rtlCol="0" anchor="ctr"/>
          <a:lstStyle/>
          <a:p>
            <a:pPr marL="0" indent="0" algn="ctr">
              <a:buNone/>
            </a:pPr>
            <a:r>
              <a:rPr lang="en-US" sz="2200" b="1" dirty="0">
                <a:solidFill>
                  <a:srgbClr val="0891B2"/>
                </a:solidFill>
                <a:latin typeface="Calibri" pitchFamily="34" charset="0"/>
                <a:ea typeface="Calibri" pitchFamily="34" charset="-122"/>
                <a:cs typeface="Calibri" pitchFamily="34" charset="-120"/>
              </a:rPr>
              <a:t>Cisco</a:t>
            </a:r>
            <a:endParaRPr lang="en-US" sz="2200" dirty="0"/>
          </a:p>
        </p:txBody>
      </p:sp>
      <p:sp>
        <p:nvSpPr>
          <p:cNvPr id="19" name="Text 17"/>
          <p:cNvSpPr/>
          <p:nvPr/>
        </p:nvSpPr>
        <p:spPr>
          <a:xfrm>
            <a:off x="7406640" y="2468880"/>
            <a:ext cx="1600200" cy="320040"/>
          </a:xfrm>
          <a:prstGeom prst="rect">
            <a:avLst/>
          </a:prstGeom>
          <a:noFill/>
          <a:ln/>
        </p:spPr>
        <p:txBody>
          <a:bodyPr wrap="square" lIns="0" tIns="0" rIns="0" bIns="0" rtlCol="0" anchor="ctr"/>
          <a:lstStyle/>
          <a:p>
            <a:pPr marL="0" indent="0" algn="ctr">
              <a:buNone/>
            </a:pPr>
            <a:r>
              <a:rPr lang="en-US" sz="900" dirty="0">
                <a:solidFill>
                  <a:srgbClr val="8B949E"/>
                </a:solidFill>
                <a:latin typeface="Calibri" pitchFamily="34" charset="0"/>
                <a:ea typeface="Calibri" pitchFamily="34" charset="-122"/>
                <a:cs typeface="Calibri" pitchFamily="34" charset="-120"/>
              </a:rPr>
              <a:t>Propriétaire actuel</a:t>
            </a:r>
            <a:endParaRPr lang="en-US" sz="900" dirty="0"/>
          </a:p>
        </p:txBody>
      </p:sp>
      <p:sp>
        <p:nvSpPr>
          <p:cNvPr id="20" name="Shape 18"/>
          <p:cNvSpPr/>
          <p:nvPr/>
        </p:nvSpPr>
        <p:spPr>
          <a:xfrm>
            <a:off x="5623560" y="3108960"/>
            <a:ext cx="3383280" cy="1600200"/>
          </a:xfrm>
          <a:prstGeom prst="rect">
            <a:avLst/>
          </a:prstGeom>
          <a:solidFill>
            <a:srgbClr val="1A0A00"/>
          </a:solidFill>
          <a:ln w="12700">
            <a:solidFill>
              <a:srgbClr val="E3B341"/>
            </a:solidFill>
            <a:prstDash val="solid"/>
          </a:ln>
        </p:spPr>
      </p:sp>
      <p:sp>
        <p:nvSpPr>
          <p:cNvPr id="21" name="Text 19"/>
          <p:cNvSpPr/>
          <p:nvPr/>
        </p:nvSpPr>
        <p:spPr>
          <a:xfrm>
            <a:off x="5715000" y="3182112"/>
            <a:ext cx="3200400" cy="274320"/>
          </a:xfrm>
          <a:prstGeom prst="rect">
            <a:avLst/>
          </a:prstGeom>
          <a:noFill/>
          <a:ln/>
        </p:spPr>
        <p:txBody>
          <a:bodyPr wrap="square" lIns="0" tIns="0" rIns="0" bIns="0" rtlCol="0" anchor="ctr"/>
          <a:lstStyle/>
          <a:p>
            <a:pPr marL="0" indent="0">
              <a:buNone/>
            </a:pPr>
            <a:r>
              <a:rPr lang="en-US" sz="1100" b="1" dirty="0">
                <a:solidFill>
                  <a:srgbClr val="E3B341"/>
                </a:solidFill>
                <a:latin typeface="Calibri" pitchFamily="34" charset="0"/>
                <a:ea typeface="Calibri" pitchFamily="34" charset="-122"/>
                <a:cs typeface="Calibri" pitchFamily="34" charset="-120"/>
              </a:rPr>
              <a:t>IDS vs IPS</a:t>
            </a:r>
            <a:endParaRPr lang="en-US" sz="1100" dirty="0"/>
          </a:p>
        </p:txBody>
      </p:sp>
      <p:sp>
        <p:nvSpPr>
          <p:cNvPr id="22" name="Text 20"/>
          <p:cNvSpPr/>
          <p:nvPr/>
        </p:nvSpPr>
        <p:spPr>
          <a:xfrm>
            <a:off x="5715000" y="3493008"/>
            <a:ext cx="3200400" cy="1097280"/>
          </a:xfrm>
          <a:prstGeom prst="rect">
            <a:avLst/>
          </a:prstGeom>
          <a:noFill/>
          <a:ln/>
        </p:spPr>
        <p:txBody>
          <a:bodyPr wrap="square" lIns="0" tIns="0" rIns="0" bIns="0" rtlCol="0" anchor="ctr"/>
          <a:lstStyle/>
          <a:p>
            <a:pPr marL="0" indent="0">
              <a:buNone/>
            </a:pPr>
            <a:r>
              <a:rPr lang="en-US" sz="1100" b="1" dirty="0">
                <a:solidFill>
                  <a:srgbClr val="00D9FF"/>
                </a:solidFill>
                <a:latin typeface="Calibri" pitchFamily="34" charset="0"/>
                <a:ea typeface="Calibri" pitchFamily="34" charset="-122"/>
                <a:cs typeface="Calibri" pitchFamily="34" charset="-120"/>
              </a:rPr>
              <a:t>IDS</a:t>
            </a:r>
            <a:r>
              <a:rPr lang="en-US" sz="1100" dirty="0">
                <a:solidFill>
                  <a:srgbClr val="F0F6FC"/>
                </a:solidFill>
                <a:latin typeface="Calibri" pitchFamily="34" charset="0"/>
                <a:ea typeface="Calibri" pitchFamily="34" charset="-122"/>
                <a:cs typeface="Calibri" pitchFamily="34" charset="-120"/>
              </a:rPr>
              <a:t> : Détecte et alerte (passif)
</a:t>
            </a:r>
            <a:r>
              <a:rPr lang="en-US" sz="1100" b="1" dirty="0">
                <a:solidFill>
                  <a:srgbClr val="39D353"/>
                </a:solidFill>
                <a:latin typeface="Calibri" pitchFamily="34" charset="0"/>
                <a:ea typeface="Calibri" pitchFamily="34" charset="-122"/>
                <a:cs typeface="Calibri" pitchFamily="34" charset="-120"/>
              </a:rPr>
              <a:t>IPS</a:t>
            </a:r>
            <a:r>
              <a:rPr lang="en-US" sz="1100" dirty="0">
                <a:solidFill>
                  <a:srgbClr val="F0F6FC"/>
                </a:solidFill>
                <a:latin typeface="Calibri" pitchFamily="34" charset="0"/>
                <a:ea typeface="Calibri" pitchFamily="34" charset="-122"/>
                <a:cs typeface="Calibri" pitchFamily="34" charset="-120"/>
              </a:rPr>
              <a:t> : Détecte et bloque (actif)
</a:t>
            </a:r>
            <a:r>
              <a:rPr lang="en-US" sz="1100" i="1" dirty="0">
                <a:solidFill>
                  <a:srgbClr val="8B949E"/>
                </a:solidFill>
                <a:latin typeface="Calibri" pitchFamily="34" charset="0"/>
                <a:ea typeface="Calibri" pitchFamily="34" charset="-122"/>
                <a:cs typeface="Calibri" pitchFamily="34" charset="-120"/>
              </a:rPr>
              <a:t>Snort peut opérer dans les deux modes.</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5">
    <p:bg>
      <p:bgPr>
        <a:solidFill>
          <a:srgbClr val="0D1117"/>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D1117"/>
          </a:solidFill>
          <a:ln/>
        </p:spPr>
      </p:sp>
      <p:sp>
        <p:nvSpPr>
          <p:cNvPr id="3" name="Shape 1"/>
          <p:cNvSpPr/>
          <p:nvPr/>
        </p:nvSpPr>
        <p:spPr>
          <a:xfrm>
            <a:off x="0" y="685800"/>
            <a:ext cx="9144000" cy="36576"/>
          </a:xfrm>
          <a:prstGeom prst="rect">
            <a:avLst/>
          </a:prstGeom>
          <a:solidFill>
            <a:srgbClr val="00D9FF"/>
          </a:solidFill>
          <a:ln/>
        </p:spPr>
      </p:sp>
      <p:sp>
        <p:nvSpPr>
          <p:cNvPr id="4" name="Text 2"/>
          <p:cNvSpPr/>
          <p:nvPr/>
        </p:nvSpPr>
        <p:spPr>
          <a:xfrm>
            <a:off x="365760" y="0"/>
            <a:ext cx="8412480" cy="685800"/>
          </a:xfrm>
          <a:prstGeom prst="rect">
            <a:avLst/>
          </a:prstGeom>
          <a:noFill/>
          <a:ln/>
        </p:spPr>
        <p:txBody>
          <a:bodyPr wrap="square" lIns="0" tIns="0" rIns="0" bIns="0" rtlCol="0" anchor="ctr"/>
          <a:lstStyle/>
          <a:p>
            <a:pPr marL="0" indent="0">
              <a:buNone/>
            </a:pPr>
            <a:r>
              <a:rPr lang="en-US" sz="2400" b="1" dirty="0">
                <a:solidFill>
                  <a:srgbClr val="F0F6FC"/>
                </a:solidFill>
                <a:latin typeface="Calibri" pitchFamily="34" charset="0"/>
                <a:ea typeface="Calibri" pitchFamily="34" charset="-122"/>
                <a:cs typeface="Calibri" pitchFamily="34" charset="-120"/>
              </a:rPr>
              <a:t>02 · Les Modes de Fonctionnement</a:t>
            </a:r>
            <a:endParaRPr lang="en-US" sz="2400" dirty="0"/>
          </a:p>
        </p:txBody>
      </p:sp>
      <p:sp>
        <p:nvSpPr>
          <p:cNvPr id="5" name="Shape 3"/>
          <p:cNvSpPr/>
          <p:nvPr/>
        </p:nvSpPr>
        <p:spPr>
          <a:xfrm>
            <a:off x="274320" y="868680"/>
            <a:ext cx="8595360" cy="1234440"/>
          </a:xfrm>
          <a:prstGeom prst="rect">
            <a:avLst/>
          </a:prstGeom>
          <a:solidFill>
            <a:srgbClr val="161B22"/>
          </a:solidFill>
          <a:ln w="12700">
            <a:solidFill>
              <a:srgbClr val="00D9FF"/>
            </a:solidFill>
            <a:prstDash val="solid"/>
          </a:ln>
        </p:spPr>
      </p:sp>
      <p:sp>
        <p:nvSpPr>
          <p:cNvPr id="6" name="Shape 4"/>
          <p:cNvSpPr/>
          <p:nvPr/>
        </p:nvSpPr>
        <p:spPr>
          <a:xfrm>
            <a:off x="274320" y="868680"/>
            <a:ext cx="73152" cy="1234440"/>
          </a:xfrm>
          <a:prstGeom prst="rect">
            <a:avLst/>
          </a:prstGeom>
          <a:solidFill>
            <a:srgbClr val="00D9FF"/>
          </a:solidFill>
          <a:ln w="12700">
            <a:solidFill>
              <a:srgbClr val="00D9FF"/>
            </a:solidFill>
            <a:prstDash val="solid"/>
          </a:ln>
        </p:spPr>
      </p:sp>
      <p:sp>
        <p:nvSpPr>
          <p:cNvPr id="7" name="Text 5"/>
          <p:cNvSpPr/>
          <p:nvPr/>
        </p:nvSpPr>
        <p:spPr>
          <a:xfrm>
            <a:off x="457200" y="896112"/>
            <a:ext cx="548640" cy="1097280"/>
          </a:xfrm>
          <a:prstGeom prst="rect">
            <a:avLst/>
          </a:prstGeom>
          <a:noFill/>
          <a:ln/>
        </p:spPr>
        <p:txBody>
          <a:bodyPr wrap="square" lIns="0" tIns="0" rIns="0" bIns="0" rtlCol="0" anchor="ctr"/>
          <a:lstStyle/>
          <a:p>
            <a:pPr marL="0" indent="0">
              <a:buNone/>
            </a:pPr>
            <a:r>
              <a:rPr lang="en-US" sz="2800" b="1" dirty="0">
                <a:solidFill>
                  <a:srgbClr val="00D9FF"/>
                </a:solidFill>
                <a:latin typeface="Calibri" pitchFamily="34" charset="0"/>
                <a:ea typeface="Calibri" pitchFamily="34" charset="-122"/>
                <a:cs typeface="Calibri" pitchFamily="34" charset="-120"/>
              </a:rPr>
              <a:t>01</a:t>
            </a:r>
            <a:endParaRPr lang="en-US" sz="2800" dirty="0"/>
          </a:p>
        </p:txBody>
      </p:sp>
      <p:sp>
        <p:nvSpPr>
          <p:cNvPr id="8" name="Text 6"/>
          <p:cNvSpPr/>
          <p:nvPr/>
        </p:nvSpPr>
        <p:spPr>
          <a:xfrm>
            <a:off x="1097280" y="960120"/>
            <a:ext cx="2743200" cy="365760"/>
          </a:xfrm>
          <a:prstGeom prst="rect">
            <a:avLst/>
          </a:prstGeom>
          <a:noFill/>
          <a:ln/>
        </p:spPr>
        <p:txBody>
          <a:bodyPr wrap="square" lIns="0" tIns="0" rIns="0" bIns="0" rtlCol="0" anchor="ctr"/>
          <a:lstStyle/>
          <a:p>
            <a:pPr marL="0" indent="0">
              <a:buNone/>
            </a:pPr>
            <a:r>
              <a:rPr lang="en-US" sz="1500" b="1" dirty="0">
                <a:solidFill>
                  <a:srgbClr val="00D9FF"/>
                </a:solidFill>
                <a:latin typeface="Calibri" pitchFamily="34" charset="0"/>
                <a:ea typeface="Calibri" pitchFamily="34" charset="-122"/>
                <a:cs typeface="Calibri" pitchFamily="34" charset="-120"/>
              </a:rPr>
              <a:t>Mode Sniffer</a:t>
            </a:r>
            <a:endParaRPr lang="en-US" sz="1500" dirty="0"/>
          </a:p>
        </p:txBody>
      </p:sp>
      <p:sp>
        <p:nvSpPr>
          <p:cNvPr id="9" name="Text 7"/>
          <p:cNvSpPr/>
          <p:nvPr/>
        </p:nvSpPr>
        <p:spPr>
          <a:xfrm>
            <a:off x="1097280" y="1344168"/>
            <a:ext cx="4389120" cy="594360"/>
          </a:xfrm>
          <a:prstGeom prst="rect">
            <a:avLst/>
          </a:prstGeom>
          <a:noFill/>
          <a:ln/>
        </p:spPr>
        <p:txBody>
          <a:bodyPr wrap="square" lIns="0" tIns="0" rIns="0" bIns="0" rtlCol="0" anchor="ctr"/>
          <a:lstStyle/>
          <a:p>
            <a:pPr marL="0" indent="0">
              <a:buNone/>
            </a:pPr>
            <a:r>
              <a:rPr lang="en-US" sz="1100" dirty="0">
                <a:solidFill>
                  <a:srgbClr val="F0F6FC"/>
                </a:solidFill>
                <a:latin typeface="Calibri" pitchFamily="34" charset="0"/>
                <a:ea typeface="Calibri" pitchFamily="34" charset="-122"/>
                <a:cs typeface="Calibri" pitchFamily="34" charset="-120"/>
              </a:rPr>
              <a:t>Capture et affiche les paquets réseau en temps réel sur la console. Utile pour observer le trafic brut.</a:t>
            </a:r>
            <a:endParaRPr lang="en-US" sz="1100" dirty="0"/>
          </a:p>
        </p:txBody>
      </p:sp>
      <p:sp>
        <p:nvSpPr>
          <p:cNvPr id="10" name="Shape 8"/>
          <p:cNvSpPr/>
          <p:nvPr/>
        </p:nvSpPr>
        <p:spPr>
          <a:xfrm>
            <a:off x="5669280" y="1051560"/>
            <a:ext cx="3017520" cy="411480"/>
          </a:xfrm>
          <a:prstGeom prst="rect">
            <a:avLst/>
          </a:prstGeom>
          <a:solidFill>
            <a:srgbClr val="000000"/>
          </a:solidFill>
          <a:ln w="12700">
            <a:solidFill>
              <a:srgbClr val="00D9FF"/>
            </a:solidFill>
            <a:prstDash val="solid"/>
          </a:ln>
        </p:spPr>
      </p:sp>
      <p:sp>
        <p:nvSpPr>
          <p:cNvPr id="11" name="Text 9"/>
          <p:cNvSpPr/>
          <p:nvPr/>
        </p:nvSpPr>
        <p:spPr>
          <a:xfrm>
            <a:off x="5715000" y="1051560"/>
            <a:ext cx="2926080" cy="411480"/>
          </a:xfrm>
          <a:prstGeom prst="rect">
            <a:avLst/>
          </a:prstGeom>
          <a:noFill/>
          <a:ln/>
        </p:spPr>
        <p:txBody>
          <a:bodyPr wrap="square" lIns="50800" tIns="50800" rIns="50800" bIns="50800" rtlCol="0" anchor="ctr"/>
          <a:lstStyle/>
          <a:p>
            <a:pPr marL="0" indent="0">
              <a:buNone/>
            </a:pPr>
            <a:r>
              <a:rPr lang="en-US" sz="1000" dirty="0">
                <a:solidFill>
                  <a:srgbClr val="39D353"/>
                </a:solidFill>
                <a:latin typeface="Consolas" pitchFamily="34" charset="0"/>
                <a:ea typeface="Consolas" pitchFamily="34" charset="-122"/>
                <a:cs typeface="Consolas" pitchFamily="34" charset="-120"/>
              </a:rPr>
              <a:t>$ snort -v -i eth0</a:t>
            </a:r>
            <a:endParaRPr lang="en-US" sz="1000" dirty="0"/>
          </a:p>
        </p:txBody>
      </p:sp>
      <p:sp>
        <p:nvSpPr>
          <p:cNvPr id="12" name="Text 10"/>
          <p:cNvSpPr/>
          <p:nvPr/>
        </p:nvSpPr>
        <p:spPr>
          <a:xfrm>
            <a:off x="5669280" y="1554480"/>
            <a:ext cx="3017520" cy="365760"/>
          </a:xfrm>
          <a:prstGeom prst="rect">
            <a:avLst/>
          </a:prstGeom>
          <a:noFill/>
          <a:ln/>
        </p:spPr>
        <p:txBody>
          <a:bodyPr wrap="square" lIns="0" tIns="0" rIns="0" bIns="0" rtlCol="0" anchor="ctr"/>
          <a:lstStyle/>
          <a:p>
            <a:pPr marL="0" indent="0">
              <a:buNone/>
            </a:pPr>
            <a:r>
              <a:rPr lang="en-US" sz="900" i="1" dirty="0">
                <a:solidFill>
                  <a:schemeClr val="bg1"/>
                </a:solidFill>
                <a:latin typeface="Calibri" pitchFamily="34" charset="0"/>
                <a:ea typeface="Calibri" pitchFamily="34" charset="-122"/>
                <a:cs typeface="Calibri" pitchFamily="34" charset="-120"/>
              </a:rPr>
              <a:t>Usage : Diagnostic réseau, observation du trafic</a:t>
            </a:r>
            <a:endParaRPr lang="en-US" sz="900" dirty="0">
              <a:solidFill>
                <a:schemeClr val="bg1"/>
              </a:solidFill>
            </a:endParaRPr>
          </a:p>
        </p:txBody>
      </p:sp>
      <p:sp>
        <p:nvSpPr>
          <p:cNvPr id="13" name="Shape 11"/>
          <p:cNvSpPr/>
          <p:nvPr/>
        </p:nvSpPr>
        <p:spPr>
          <a:xfrm>
            <a:off x="274320" y="2240280"/>
            <a:ext cx="8595360" cy="1234440"/>
          </a:xfrm>
          <a:prstGeom prst="rect">
            <a:avLst/>
          </a:prstGeom>
          <a:solidFill>
            <a:srgbClr val="161B22"/>
          </a:solidFill>
          <a:ln w="12700">
            <a:solidFill>
              <a:srgbClr val="E3B341"/>
            </a:solidFill>
            <a:prstDash val="solid"/>
          </a:ln>
        </p:spPr>
      </p:sp>
      <p:sp>
        <p:nvSpPr>
          <p:cNvPr id="14" name="Shape 12"/>
          <p:cNvSpPr/>
          <p:nvPr/>
        </p:nvSpPr>
        <p:spPr>
          <a:xfrm>
            <a:off x="274320" y="2240280"/>
            <a:ext cx="73152" cy="1234440"/>
          </a:xfrm>
          <a:prstGeom prst="rect">
            <a:avLst/>
          </a:prstGeom>
          <a:solidFill>
            <a:srgbClr val="E3B341"/>
          </a:solidFill>
          <a:ln w="12700">
            <a:solidFill>
              <a:srgbClr val="E3B341"/>
            </a:solidFill>
            <a:prstDash val="solid"/>
          </a:ln>
        </p:spPr>
      </p:sp>
      <p:sp>
        <p:nvSpPr>
          <p:cNvPr id="15" name="Text 13"/>
          <p:cNvSpPr/>
          <p:nvPr/>
        </p:nvSpPr>
        <p:spPr>
          <a:xfrm>
            <a:off x="457200" y="2267712"/>
            <a:ext cx="548640" cy="1097280"/>
          </a:xfrm>
          <a:prstGeom prst="rect">
            <a:avLst/>
          </a:prstGeom>
          <a:noFill/>
          <a:ln/>
        </p:spPr>
        <p:txBody>
          <a:bodyPr wrap="square" lIns="0" tIns="0" rIns="0" bIns="0" rtlCol="0" anchor="ctr"/>
          <a:lstStyle/>
          <a:p>
            <a:pPr marL="0" indent="0">
              <a:buNone/>
            </a:pPr>
            <a:r>
              <a:rPr lang="en-US" sz="2800" b="1" dirty="0">
                <a:solidFill>
                  <a:srgbClr val="E3B341"/>
                </a:solidFill>
                <a:latin typeface="Calibri" pitchFamily="34" charset="0"/>
                <a:ea typeface="Calibri" pitchFamily="34" charset="-122"/>
                <a:cs typeface="Calibri" pitchFamily="34" charset="-120"/>
              </a:rPr>
              <a:t>02</a:t>
            </a:r>
            <a:endParaRPr lang="en-US" sz="2800" dirty="0"/>
          </a:p>
        </p:txBody>
      </p:sp>
      <p:sp>
        <p:nvSpPr>
          <p:cNvPr id="16" name="Text 14"/>
          <p:cNvSpPr/>
          <p:nvPr/>
        </p:nvSpPr>
        <p:spPr>
          <a:xfrm>
            <a:off x="1097280" y="2331720"/>
            <a:ext cx="2743200" cy="365760"/>
          </a:xfrm>
          <a:prstGeom prst="rect">
            <a:avLst/>
          </a:prstGeom>
          <a:noFill/>
          <a:ln/>
        </p:spPr>
        <p:txBody>
          <a:bodyPr wrap="square" lIns="0" tIns="0" rIns="0" bIns="0" rtlCol="0" anchor="ctr"/>
          <a:lstStyle/>
          <a:p>
            <a:pPr marL="0" indent="0">
              <a:buNone/>
            </a:pPr>
            <a:r>
              <a:rPr lang="en-US" sz="1500" b="1" dirty="0">
                <a:solidFill>
                  <a:srgbClr val="E3B341"/>
                </a:solidFill>
                <a:latin typeface="Calibri" pitchFamily="34" charset="0"/>
                <a:ea typeface="Calibri" pitchFamily="34" charset="-122"/>
                <a:cs typeface="Calibri" pitchFamily="34" charset="-120"/>
              </a:rPr>
              <a:t>Mode Logger</a:t>
            </a:r>
            <a:endParaRPr lang="en-US" sz="1500" dirty="0"/>
          </a:p>
        </p:txBody>
      </p:sp>
      <p:sp>
        <p:nvSpPr>
          <p:cNvPr id="17" name="Text 15"/>
          <p:cNvSpPr/>
          <p:nvPr/>
        </p:nvSpPr>
        <p:spPr>
          <a:xfrm>
            <a:off x="1097280" y="2715768"/>
            <a:ext cx="4389120" cy="594360"/>
          </a:xfrm>
          <a:prstGeom prst="rect">
            <a:avLst/>
          </a:prstGeom>
          <a:noFill/>
          <a:ln/>
        </p:spPr>
        <p:txBody>
          <a:bodyPr wrap="square" lIns="0" tIns="0" rIns="0" bIns="0" rtlCol="0" anchor="ctr"/>
          <a:lstStyle/>
          <a:p>
            <a:pPr marL="0" indent="0">
              <a:buNone/>
            </a:pPr>
            <a:r>
              <a:rPr lang="en-US" sz="1100" dirty="0">
                <a:solidFill>
                  <a:srgbClr val="F0F6FC"/>
                </a:solidFill>
                <a:latin typeface="Calibri" pitchFamily="34" charset="0"/>
                <a:ea typeface="Calibri" pitchFamily="34" charset="-122"/>
                <a:cs typeface="Calibri" pitchFamily="34" charset="-120"/>
              </a:rPr>
              <a:t>Enregistre les paquets dans un répertoire de logs. Permet l'analyse forensique du trafic capturé.</a:t>
            </a:r>
            <a:endParaRPr lang="en-US" sz="1100" dirty="0"/>
          </a:p>
        </p:txBody>
      </p:sp>
      <p:sp>
        <p:nvSpPr>
          <p:cNvPr id="18" name="Shape 16"/>
          <p:cNvSpPr/>
          <p:nvPr/>
        </p:nvSpPr>
        <p:spPr>
          <a:xfrm>
            <a:off x="5669280" y="2423160"/>
            <a:ext cx="3017520" cy="411480"/>
          </a:xfrm>
          <a:prstGeom prst="rect">
            <a:avLst/>
          </a:prstGeom>
          <a:solidFill>
            <a:srgbClr val="000000"/>
          </a:solidFill>
          <a:ln w="12700">
            <a:solidFill>
              <a:srgbClr val="E3B341"/>
            </a:solidFill>
            <a:prstDash val="solid"/>
          </a:ln>
        </p:spPr>
      </p:sp>
      <p:sp>
        <p:nvSpPr>
          <p:cNvPr id="19" name="Text 17"/>
          <p:cNvSpPr/>
          <p:nvPr/>
        </p:nvSpPr>
        <p:spPr>
          <a:xfrm>
            <a:off x="5715000" y="2423160"/>
            <a:ext cx="2926080" cy="411480"/>
          </a:xfrm>
          <a:prstGeom prst="rect">
            <a:avLst/>
          </a:prstGeom>
          <a:noFill/>
          <a:ln/>
        </p:spPr>
        <p:txBody>
          <a:bodyPr wrap="square" lIns="50800" tIns="50800" rIns="50800" bIns="50800" rtlCol="0" anchor="ctr"/>
          <a:lstStyle/>
          <a:p>
            <a:pPr marL="0" indent="0">
              <a:buNone/>
            </a:pPr>
            <a:r>
              <a:rPr lang="en-US" sz="1000" dirty="0">
                <a:solidFill>
                  <a:srgbClr val="39D353"/>
                </a:solidFill>
                <a:latin typeface="Consolas" pitchFamily="34" charset="0"/>
                <a:ea typeface="Consolas" pitchFamily="34" charset="-122"/>
                <a:cs typeface="Consolas" pitchFamily="34" charset="-120"/>
              </a:rPr>
              <a:t>$ snort -dev -l /var/log/snort</a:t>
            </a:r>
            <a:endParaRPr lang="en-US" sz="1000" dirty="0"/>
          </a:p>
        </p:txBody>
      </p:sp>
      <p:sp>
        <p:nvSpPr>
          <p:cNvPr id="20" name="Text 18"/>
          <p:cNvSpPr/>
          <p:nvPr/>
        </p:nvSpPr>
        <p:spPr>
          <a:xfrm>
            <a:off x="5669280" y="2926080"/>
            <a:ext cx="3017520" cy="365760"/>
          </a:xfrm>
          <a:prstGeom prst="rect">
            <a:avLst/>
          </a:prstGeom>
          <a:noFill/>
          <a:ln/>
        </p:spPr>
        <p:txBody>
          <a:bodyPr wrap="square" lIns="0" tIns="0" rIns="0" bIns="0" rtlCol="0" anchor="ctr"/>
          <a:lstStyle/>
          <a:p>
            <a:pPr marL="0" indent="0">
              <a:buNone/>
            </a:pPr>
            <a:r>
              <a:rPr lang="en-US" sz="900" i="1" dirty="0">
                <a:solidFill>
                  <a:schemeClr val="bg1"/>
                </a:solidFill>
                <a:latin typeface="Calibri" pitchFamily="34" charset="0"/>
                <a:ea typeface="Calibri" pitchFamily="34" charset="-122"/>
                <a:cs typeface="Calibri" pitchFamily="34" charset="-120"/>
              </a:rPr>
              <a:t>Usage : Journalisation, analyse post-incident</a:t>
            </a:r>
            <a:endParaRPr lang="en-US" sz="900" dirty="0">
              <a:solidFill>
                <a:schemeClr val="bg1"/>
              </a:solidFill>
            </a:endParaRPr>
          </a:p>
        </p:txBody>
      </p:sp>
      <p:sp>
        <p:nvSpPr>
          <p:cNvPr id="21" name="Shape 19"/>
          <p:cNvSpPr/>
          <p:nvPr/>
        </p:nvSpPr>
        <p:spPr>
          <a:xfrm>
            <a:off x="274320" y="3611880"/>
            <a:ext cx="8595360" cy="1234440"/>
          </a:xfrm>
          <a:prstGeom prst="rect">
            <a:avLst/>
          </a:prstGeom>
          <a:solidFill>
            <a:srgbClr val="161B22"/>
          </a:solidFill>
          <a:ln w="12700">
            <a:solidFill>
              <a:srgbClr val="39D353"/>
            </a:solidFill>
            <a:prstDash val="solid"/>
          </a:ln>
        </p:spPr>
      </p:sp>
      <p:sp>
        <p:nvSpPr>
          <p:cNvPr id="22" name="Shape 20"/>
          <p:cNvSpPr/>
          <p:nvPr/>
        </p:nvSpPr>
        <p:spPr>
          <a:xfrm>
            <a:off x="274320" y="3611880"/>
            <a:ext cx="73152" cy="1234440"/>
          </a:xfrm>
          <a:prstGeom prst="rect">
            <a:avLst/>
          </a:prstGeom>
          <a:solidFill>
            <a:srgbClr val="39D353"/>
          </a:solidFill>
          <a:ln w="12700">
            <a:solidFill>
              <a:srgbClr val="39D353"/>
            </a:solidFill>
            <a:prstDash val="solid"/>
          </a:ln>
        </p:spPr>
      </p:sp>
      <p:sp>
        <p:nvSpPr>
          <p:cNvPr id="23" name="Text 21"/>
          <p:cNvSpPr/>
          <p:nvPr/>
        </p:nvSpPr>
        <p:spPr>
          <a:xfrm>
            <a:off x="457200" y="3639312"/>
            <a:ext cx="548640" cy="1097280"/>
          </a:xfrm>
          <a:prstGeom prst="rect">
            <a:avLst/>
          </a:prstGeom>
          <a:noFill/>
          <a:ln/>
        </p:spPr>
        <p:txBody>
          <a:bodyPr wrap="square" lIns="0" tIns="0" rIns="0" bIns="0" rtlCol="0" anchor="ctr"/>
          <a:lstStyle/>
          <a:p>
            <a:pPr marL="0" indent="0">
              <a:buNone/>
            </a:pPr>
            <a:r>
              <a:rPr lang="en-US" sz="2800" b="1" dirty="0">
                <a:solidFill>
                  <a:srgbClr val="39D353"/>
                </a:solidFill>
                <a:latin typeface="Calibri" pitchFamily="34" charset="0"/>
                <a:ea typeface="Calibri" pitchFamily="34" charset="-122"/>
                <a:cs typeface="Calibri" pitchFamily="34" charset="-120"/>
              </a:rPr>
              <a:t>03</a:t>
            </a:r>
            <a:endParaRPr lang="en-US" sz="2800" dirty="0"/>
          </a:p>
        </p:txBody>
      </p:sp>
      <p:sp>
        <p:nvSpPr>
          <p:cNvPr id="24" name="Text 22"/>
          <p:cNvSpPr/>
          <p:nvPr/>
        </p:nvSpPr>
        <p:spPr>
          <a:xfrm>
            <a:off x="1097280" y="3703320"/>
            <a:ext cx="2743200" cy="365760"/>
          </a:xfrm>
          <a:prstGeom prst="rect">
            <a:avLst/>
          </a:prstGeom>
          <a:noFill/>
          <a:ln/>
        </p:spPr>
        <p:txBody>
          <a:bodyPr wrap="square" lIns="0" tIns="0" rIns="0" bIns="0" rtlCol="0" anchor="ctr"/>
          <a:lstStyle/>
          <a:p>
            <a:pPr marL="0" indent="0">
              <a:buNone/>
            </a:pPr>
            <a:r>
              <a:rPr lang="en-US" sz="1500" b="1" dirty="0">
                <a:solidFill>
                  <a:srgbClr val="39D353"/>
                </a:solidFill>
                <a:latin typeface="Calibri" pitchFamily="34" charset="0"/>
                <a:ea typeface="Calibri" pitchFamily="34" charset="-122"/>
                <a:cs typeface="Calibri" pitchFamily="34" charset="-120"/>
              </a:rPr>
              <a:t>Mode IDS/IPS</a:t>
            </a:r>
            <a:endParaRPr lang="en-US" sz="1500" dirty="0"/>
          </a:p>
        </p:txBody>
      </p:sp>
      <p:sp>
        <p:nvSpPr>
          <p:cNvPr id="25" name="Text 23"/>
          <p:cNvSpPr/>
          <p:nvPr/>
        </p:nvSpPr>
        <p:spPr>
          <a:xfrm>
            <a:off x="1097280" y="4087368"/>
            <a:ext cx="4389120" cy="594360"/>
          </a:xfrm>
          <a:prstGeom prst="rect">
            <a:avLst/>
          </a:prstGeom>
          <a:noFill/>
          <a:ln/>
        </p:spPr>
        <p:txBody>
          <a:bodyPr wrap="square" lIns="0" tIns="0" rIns="0" bIns="0" rtlCol="0" anchor="ctr"/>
          <a:lstStyle/>
          <a:p>
            <a:pPr marL="0" indent="0">
              <a:buNone/>
            </a:pPr>
            <a:r>
              <a:rPr lang="en-US" sz="1100" dirty="0">
                <a:solidFill>
                  <a:srgbClr val="F0F6FC"/>
                </a:solidFill>
                <a:latin typeface="Calibri" pitchFamily="34" charset="0"/>
                <a:ea typeface="Calibri" pitchFamily="34" charset="-122"/>
                <a:cs typeface="Calibri" pitchFamily="34" charset="-120"/>
              </a:rPr>
              <a:t>Mode principal — analyse le trafic contre les règles, génère des alertes et peut bloquer les menaces.</a:t>
            </a:r>
            <a:endParaRPr lang="en-US" sz="1100" dirty="0"/>
          </a:p>
        </p:txBody>
      </p:sp>
      <p:sp>
        <p:nvSpPr>
          <p:cNvPr id="26" name="Shape 24"/>
          <p:cNvSpPr/>
          <p:nvPr/>
        </p:nvSpPr>
        <p:spPr>
          <a:xfrm>
            <a:off x="5669280" y="3794760"/>
            <a:ext cx="3017520" cy="411480"/>
          </a:xfrm>
          <a:prstGeom prst="rect">
            <a:avLst/>
          </a:prstGeom>
          <a:solidFill>
            <a:srgbClr val="000000"/>
          </a:solidFill>
          <a:ln w="12700">
            <a:solidFill>
              <a:srgbClr val="39D353"/>
            </a:solidFill>
            <a:prstDash val="solid"/>
          </a:ln>
        </p:spPr>
      </p:sp>
      <p:sp>
        <p:nvSpPr>
          <p:cNvPr id="27" name="Text 25"/>
          <p:cNvSpPr/>
          <p:nvPr/>
        </p:nvSpPr>
        <p:spPr>
          <a:xfrm>
            <a:off x="5715000" y="3794760"/>
            <a:ext cx="2926080" cy="411480"/>
          </a:xfrm>
          <a:prstGeom prst="rect">
            <a:avLst/>
          </a:prstGeom>
          <a:noFill/>
          <a:ln/>
        </p:spPr>
        <p:txBody>
          <a:bodyPr wrap="square" lIns="50800" tIns="50800" rIns="50800" bIns="50800" rtlCol="0" anchor="ctr"/>
          <a:lstStyle/>
          <a:p>
            <a:pPr marL="0" indent="0">
              <a:buNone/>
            </a:pPr>
            <a:r>
              <a:rPr lang="en-US" sz="1000" dirty="0">
                <a:solidFill>
                  <a:srgbClr val="39D353"/>
                </a:solidFill>
                <a:latin typeface="Consolas" pitchFamily="34" charset="0"/>
                <a:ea typeface="Consolas" pitchFamily="34" charset="-122"/>
                <a:cs typeface="Consolas" pitchFamily="34" charset="-120"/>
              </a:rPr>
              <a:t>$ snort -c /etc/snort/snort.lua -i eth0 -A alert_fast</a:t>
            </a:r>
            <a:endParaRPr lang="en-US" sz="1000" dirty="0"/>
          </a:p>
        </p:txBody>
      </p:sp>
      <p:sp>
        <p:nvSpPr>
          <p:cNvPr id="28" name="Text 26"/>
          <p:cNvSpPr/>
          <p:nvPr/>
        </p:nvSpPr>
        <p:spPr>
          <a:xfrm>
            <a:off x="5669280" y="4297680"/>
            <a:ext cx="3017520" cy="365760"/>
          </a:xfrm>
          <a:prstGeom prst="rect">
            <a:avLst/>
          </a:prstGeom>
          <a:noFill/>
          <a:ln/>
        </p:spPr>
        <p:txBody>
          <a:bodyPr wrap="square" lIns="0" tIns="0" rIns="0" bIns="0" rtlCol="0" anchor="ctr"/>
          <a:lstStyle/>
          <a:p>
            <a:pPr marL="0" indent="0">
              <a:buNone/>
            </a:pPr>
            <a:r>
              <a:rPr lang="en-US" sz="900" i="1" dirty="0">
                <a:solidFill>
                  <a:schemeClr val="bg1"/>
                </a:solidFill>
                <a:latin typeface="Calibri" pitchFamily="34" charset="0"/>
                <a:ea typeface="Calibri" pitchFamily="34" charset="-122"/>
                <a:cs typeface="Calibri" pitchFamily="34" charset="-120"/>
              </a:rPr>
              <a:t>Usage : Production, surveillance active, blocage</a:t>
            </a:r>
            <a:endParaRPr lang="en-US" sz="9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0D1117"/>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D1117"/>
          </a:solidFill>
          <a:ln/>
        </p:spPr>
      </p:sp>
      <p:sp>
        <p:nvSpPr>
          <p:cNvPr id="3" name="Shape 1"/>
          <p:cNvSpPr/>
          <p:nvPr/>
        </p:nvSpPr>
        <p:spPr>
          <a:xfrm>
            <a:off x="0" y="685800"/>
            <a:ext cx="9144000" cy="36576"/>
          </a:xfrm>
          <a:prstGeom prst="rect">
            <a:avLst/>
          </a:prstGeom>
          <a:solidFill>
            <a:srgbClr val="00D9FF"/>
          </a:solidFill>
          <a:ln/>
        </p:spPr>
      </p:sp>
      <p:sp>
        <p:nvSpPr>
          <p:cNvPr id="4" name="Text 2"/>
          <p:cNvSpPr/>
          <p:nvPr/>
        </p:nvSpPr>
        <p:spPr>
          <a:xfrm>
            <a:off x="365760" y="0"/>
            <a:ext cx="8412480" cy="685800"/>
          </a:xfrm>
          <a:prstGeom prst="rect">
            <a:avLst/>
          </a:prstGeom>
          <a:noFill/>
          <a:ln/>
        </p:spPr>
        <p:txBody>
          <a:bodyPr wrap="square" lIns="0" tIns="0" rIns="0" bIns="0" rtlCol="0" anchor="ctr"/>
          <a:lstStyle/>
          <a:p>
            <a:pPr marL="0" indent="0">
              <a:buNone/>
            </a:pPr>
            <a:r>
              <a:rPr lang="en-US" sz="2400" b="1">
                <a:solidFill>
                  <a:srgbClr val="F0F6FC"/>
                </a:solidFill>
                <a:latin typeface="Calibri" pitchFamily="34" charset="0"/>
                <a:ea typeface="Calibri" pitchFamily="34" charset="-122"/>
                <a:cs typeface="Calibri" pitchFamily="34" charset="-120"/>
              </a:rPr>
              <a:t>03 </a:t>
            </a:r>
            <a:r>
              <a:rPr lang="en-US" sz="2400" b="1" dirty="0">
                <a:solidFill>
                  <a:srgbClr val="F0F6FC"/>
                </a:solidFill>
                <a:latin typeface="Calibri" pitchFamily="34" charset="0"/>
                <a:ea typeface="Calibri" pitchFamily="34" charset="-122"/>
                <a:cs typeface="Calibri" pitchFamily="34" charset="-120"/>
              </a:rPr>
              <a:t>· Architecture &amp; Composants</a:t>
            </a:r>
            <a:endParaRPr lang="en-US" sz="2400" dirty="0"/>
          </a:p>
        </p:txBody>
      </p:sp>
      <p:sp>
        <p:nvSpPr>
          <p:cNvPr id="5" name="Shape 3"/>
          <p:cNvSpPr/>
          <p:nvPr/>
        </p:nvSpPr>
        <p:spPr>
          <a:xfrm>
            <a:off x="274320" y="914400"/>
            <a:ext cx="8595360" cy="457200"/>
          </a:xfrm>
          <a:prstGeom prst="rect">
            <a:avLst/>
          </a:prstGeom>
          <a:solidFill>
            <a:srgbClr val="1C2333"/>
          </a:solidFill>
          <a:ln w="12700">
            <a:solidFill>
              <a:srgbClr val="30363D"/>
            </a:solidFill>
            <a:prstDash val="solid"/>
          </a:ln>
        </p:spPr>
      </p:sp>
      <p:sp>
        <p:nvSpPr>
          <p:cNvPr id="6" name="Text 4"/>
          <p:cNvSpPr/>
          <p:nvPr/>
        </p:nvSpPr>
        <p:spPr>
          <a:xfrm>
            <a:off x="274320" y="914400"/>
            <a:ext cx="8595360" cy="457200"/>
          </a:xfrm>
          <a:prstGeom prst="rect">
            <a:avLst/>
          </a:prstGeom>
          <a:noFill/>
          <a:ln/>
        </p:spPr>
        <p:txBody>
          <a:bodyPr wrap="square" lIns="0" tIns="0" rIns="0" bIns="0" rtlCol="0" anchor="ctr"/>
          <a:lstStyle/>
          <a:p>
            <a:pPr marL="0" indent="0" algn="ctr">
              <a:buNone/>
            </a:pPr>
            <a:r>
              <a:rPr lang="en-US" sz="1100" dirty="0">
                <a:solidFill>
                  <a:srgbClr val="00D9FF"/>
                </a:solidFill>
                <a:latin typeface="Consolas" pitchFamily="34" charset="0"/>
                <a:ea typeface="Consolas" pitchFamily="34" charset="-122"/>
                <a:cs typeface="Consolas" pitchFamily="34" charset="-120"/>
              </a:rPr>
              <a:t>TRAFIC RÉSEAU  →  Décodeur  →  Préprocesseurs  →  Moteur de Détection  →  Sortie</a:t>
            </a:r>
            <a:endParaRPr lang="en-US" sz="1100" dirty="0"/>
          </a:p>
        </p:txBody>
      </p:sp>
      <p:sp>
        <p:nvSpPr>
          <p:cNvPr id="7" name="Shape 5"/>
          <p:cNvSpPr/>
          <p:nvPr/>
        </p:nvSpPr>
        <p:spPr>
          <a:xfrm>
            <a:off x="274320" y="1508760"/>
            <a:ext cx="2011680" cy="3291840"/>
          </a:xfrm>
          <a:prstGeom prst="rect">
            <a:avLst/>
          </a:prstGeom>
          <a:solidFill>
            <a:srgbClr val="161B22"/>
          </a:solidFill>
          <a:ln w="12700">
            <a:solidFill>
              <a:srgbClr val="00D9FF"/>
            </a:solidFill>
            <a:prstDash val="solid"/>
          </a:ln>
        </p:spPr>
      </p:sp>
      <p:sp>
        <p:nvSpPr>
          <p:cNvPr id="8" name="Shape 6"/>
          <p:cNvSpPr/>
          <p:nvPr/>
        </p:nvSpPr>
        <p:spPr>
          <a:xfrm>
            <a:off x="274320" y="1508760"/>
            <a:ext cx="2011680" cy="45720"/>
          </a:xfrm>
          <a:prstGeom prst="rect">
            <a:avLst/>
          </a:prstGeom>
          <a:solidFill>
            <a:srgbClr val="00D9FF"/>
          </a:solidFill>
          <a:ln w="12700">
            <a:solidFill>
              <a:srgbClr val="00D9FF"/>
            </a:solidFill>
            <a:prstDash val="solid"/>
          </a:ln>
        </p:spPr>
      </p:sp>
      <p:pic>
        <p:nvPicPr>
          <p:cNvPr id="9" name="Image 0" descr="preencoded.png"/>
          <p:cNvPicPr>
            <a:picLocks noChangeAspect="1"/>
          </p:cNvPicPr>
          <p:nvPr/>
        </p:nvPicPr>
        <p:blipFill>
          <a:blip r:embed="rId3"/>
          <a:stretch>
            <a:fillRect/>
          </a:stretch>
        </p:blipFill>
        <p:spPr>
          <a:xfrm>
            <a:off x="1005840" y="1691640"/>
            <a:ext cx="548640" cy="548640"/>
          </a:xfrm>
          <a:prstGeom prst="rect">
            <a:avLst/>
          </a:prstGeom>
        </p:spPr>
      </p:pic>
      <p:sp>
        <p:nvSpPr>
          <p:cNvPr id="10" name="Text 7"/>
          <p:cNvSpPr/>
          <p:nvPr/>
        </p:nvSpPr>
        <p:spPr>
          <a:xfrm>
            <a:off x="365760" y="2331720"/>
            <a:ext cx="1828800" cy="457200"/>
          </a:xfrm>
          <a:prstGeom prst="rect">
            <a:avLst/>
          </a:prstGeom>
          <a:noFill/>
          <a:ln/>
        </p:spPr>
        <p:txBody>
          <a:bodyPr wrap="square" lIns="0" tIns="0" rIns="0" bIns="0" rtlCol="0" anchor="ctr"/>
          <a:lstStyle/>
          <a:p>
            <a:pPr marL="0" indent="0" algn="ctr">
              <a:buNone/>
            </a:pPr>
            <a:r>
              <a:rPr lang="en-US" sz="1100" b="1" dirty="0">
                <a:solidFill>
                  <a:srgbClr val="00D9FF"/>
                </a:solidFill>
                <a:latin typeface="Calibri" pitchFamily="34" charset="0"/>
                <a:ea typeface="Calibri" pitchFamily="34" charset="-122"/>
                <a:cs typeface="Calibri" pitchFamily="34" charset="-120"/>
              </a:rPr>
              <a:t>Décodeur de paquets</a:t>
            </a:r>
            <a:endParaRPr lang="en-US" sz="1100" dirty="0"/>
          </a:p>
        </p:txBody>
      </p:sp>
      <p:sp>
        <p:nvSpPr>
          <p:cNvPr id="11" name="Text 8"/>
          <p:cNvSpPr/>
          <p:nvPr/>
        </p:nvSpPr>
        <p:spPr>
          <a:xfrm>
            <a:off x="365760" y="2834640"/>
            <a:ext cx="1828800" cy="1828800"/>
          </a:xfrm>
          <a:prstGeom prst="rect">
            <a:avLst/>
          </a:prstGeom>
          <a:noFill/>
          <a:ln/>
        </p:spPr>
        <p:txBody>
          <a:bodyPr wrap="square" lIns="0" tIns="0" rIns="0" bIns="0" rtlCol="0" anchor="ctr"/>
          <a:lstStyle/>
          <a:p>
            <a:pPr marL="0" indent="0" algn="ctr">
              <a:buNone/>
            </a:pPr>
            <a:r>
              <a:rPr lang="en-US" sz="1000" dirty="0">
                <a:solidFill>
                  <a:srgbClr val="F0F6FC"/>
                </a:solidFill>
                <a:latin typeface="Calibri" pitchFamily="34" charset="0"/>
                <a:ea typeface="Calibri" pitchFamily="34" charset="-122"/>
                <a:cs typeface="Calibri" pitchFamily="34" charset="-120"/>
              </a:rPr>
              <a:t>Capture les paquets depuis les interfaces réseau et les décode (Ethernet, IP, TCP/UDP...)</a:t>
            </a:r>
            <a:endParaRPr lang="en-US" sz="1000" dirty="0"/>
          </a:p>
        </p:txBody>
      </p:sp>
      <p:sp>
        <p:nvSpPr>
          <p:cNvPr id="12" name="Shape 9"/>
          <p:cNvSpPr/>
          <p:nvPr/>
        </p:nvSpPr>
        <p:spPr>
          <a:xfrm>
            <a:off x="2468880" y="1508760"/>
            <a:ext cx="2011680" cy="3291840"/>
          </a:xfrm>
          <a:prstGeom prst="rect">
            <a:avLst/>
          </a:prstGeom>
          <a:solidFill>
            <a:srgbClr val="161B22"/>
          </a:solidFill>
          <a:ln w="12700">
            <a:solidFill>
              <a:srgbClr val="E3B341"/>
            </a:solidFill>
            <a:prstDash val="solid"/>
          </a:ln>
        </p:spPr>
      </p:sp>
      <p:sp>
        <p:nvSpPr>
          <p:cNvPr id="13" name="Shape 10"/>
          <p:cNvSpPr/>
          <p:nvPr/>
        </p:nvSpPr>
        <p:spPr>
          <a:xfrm>
            <a:off x="2468880" y="1508760"/>
            <a:ext cx="2011680" cy="45720"/>
          </a:xfrm>
          <a:prstGeom prst="rect">
            <a:avLst/>
          </a:prstGeom>
          <a:solidFill>
            <a:srgbClr val="E3B341"/>
          </a:solidFill>
          <a:ln w="12700">
            <a:solidFill>
              <a:srgbClr val="E3B341"/>
            </a:solidFill>
            <a:prstDash val="solid"/>
          </a:ln>
        </p:spPr>
      </p:sp>
      <p:pic>
        <p:nvPicPr>
          <p:cNvPr id="14" name="Image 1" descr="preencoded.png"/>
          <p:cNvPicPr>
            <a:picLocks noChangeAspect="1"/>
          </p:cNvPicPr>
          <p:nvPr/>
        </p:nvPicPr>
        <p:blipFill>
          <a:blip r:embed="rId4"/>
          <a:stretch>
            <a:fillRect/>
          </a:stretch>
        </p:blipFill>
        <p:spPr>
          <a:xfrm>
            <a:off x="3200400" y="1691640"/>
            <a:ext cx="548640" cy="548640"/>
          </a:xfrm>
          <a:prstGeom prst="rect">
            <a:avLst/>
          </a:prstGeom>
        </p:spPr>
      </p:pic>
      <p:sp>
        <p:nvSpPr>
          <p:cNvPr id="15" name="Text 11"/>
          <p:cNvSpPr/>
          <p:nvPr/>
        </p:nvSpPr>
        <p:spPr>
          <a:xfrm>
            <a:off x="2560320" y="2331720"/>
            <a:ext cx="1828800" cy="457200"/>
          </a:xfrm>
          <a:prstGeom prst="rect">
            <a:avLst/>
          </a:prstGeom>
          <a:noFill/>
          <a:ln/>
        </p:spPr>
        <p:txBody>
          <a:bodyPr wrap="square" lIns="0" tIns="0" rIns="0" bIns="0" rtlCol="0" anchor="ctr"/>
          <a:lstStyle/>
          <a:p>
            <a:pPr marL="0" indent="0" algn="ctr">
              <a:buNone/>
            </a:pPr>
            <a:r>
              <a:rPr lang="en-US" sz="1100" b="1" dirty="0">
                <a:solidFill>
                  <a:srgbClr val="E3B341"/>
                </a:solidFill>
                <a:latin typeface="Calibri" pitchFamily="34" charset="0"/>
                <a:ea typeface="Calibri" pitchFamily="34" charset="-122"/>
                <a:cs typeface="Calibri" pitchFamily="34" charset="-120"/>
              </a:rPr>
              <a:t>Préprocesseurs</a:t>
            </a:r>
            <a:endParaRPr lang="en-US" sz="1100" dirty="0"/>
          </a:p>
        </p:txBody>
      </p:sp>
      <p:sp>
        <p:nvSpPr>
          <p:cNvPr id="16" name="Text 12"/>
          <p:cNvSpPr/>
          <p:nvPr/>
        </p:nvSpPr>
        <p:spPr>
          <a:xfrm>
            <a:off x="2560320" y="2834640"/>
            <a:ext cx="1828800" cy="1828800"/>
          </a:xfrm>
          <a:prstGeom prst="rect">
            <a:avLst/>
          </a:prstGeom>
          <a:noFill/>
          <a:ln/>
        </p:spPr>
        <p:txBody>
          <a:bodyPr wrap="square" lIns="0" tIns="0" rIns="0" bIns="0" rtlCol="0" anchor="ctr"/>
          <a:lstStyle/>
          <a:p>
            <a:pPr marL="0" indent="0" algn="ctr">
              <a:buNone/>
            </a:pPr>
            <a:r>
              <a:rPr lang="en-US" sz="1000" dirty="0">
                <a:solidFill>
                  <a:srgbClr val="F0F6FC"/>
                </a:solidFill>
                <a:latin typeface="Calibri" pitchFamily="34" charset="0"/>
                <a:ea typeface="Calibri" pitchFamily="34" charset="-122"/>
                <a:cs typeface="Calibri" pitchFamily="34" charset="-120"/>
              </a:rPr>
              <a:t>Normalisent et réassemblent les paquets (défragmentation IP, réassemblage TCP, HTTP inspect...)</a:t>
            </a:r>
            <a:endParaRPr lang="en-US" sz="1000" dirty="0"/>
          </a:p>
        </p:txBody>
      </p:sp>
      <p:sp>
        <p:nvSpPr>
          <p:cNvPr id="17" name="Shape 13"/>
          <p:cNvSpPr/>
          <p:nvPr/>
        </p:nvSpPr>
        <p:spPr>
          <a:xfrm>
            <a:off x="4663440" y="1508760"/>
            <a:ext cx="2011680" cy="3291840"/>
          </a:xfrm>
          <a:prstGeom prst="rect">
            <a:avLst/>
          </a:prstGeom>
          <a:solidFill>
            <a:srgbClr val="161B22"/>
          </a:solidFill>
          <a:ln w="12700">
            <a:solidFill>
              <a:srgbClr val="39D353"/>
            </a:solidFill>
            <a:prstDash val="solid"/>
          </a:ln>
        </p:spPr>
      </p:sp>
      <p:sp>
        <p:nvSpPr>
          <p:cNvPr id="18" name="Shape 14"/>
          <p:cNvSpPr/>
          <p:nvPr/>
        </p:nvSpPr>
        <p:spPr>
          <a:xfrm>
            <a:off x="4663440" y="1508760"/>
            <a:ext cx="2011680" cy="45720"/>
          </a:xfrm>
          <a:prstGeom prst="rect">
            <a:avLst/>
          </a:prstGeom>
          <a:solidFill>
            <a:srgbClr val="39D353"/>
          </a:solidFill>
          <a:ln w="12700">
            <a:solidFill>
              <a:srgbClr val="39D353"/>
            </a:solidFill>
            <a:prstDash val="solid"/>
          </a:ln>
        </p:spPr>
      </p:sp>
      <p:pic>
        <p:nvPicPr>
          <p:cNvPr id="19" name="Image 2" descr="preencoded.png"/>
          <p:cNvPicPr>
            <a:picLocks noChangeAspect="1"/>
          </p:cNvPicPr>
          <p:nvPr/>
        </p:nvPicPr>
        <p:blipFill>
          <a:blip r:embed="rId5"/>
          <a:stretch>
            <a:fillRect/>
          </a:stretch>
        </p:blipFill>
        <p:spPr>
          <a:xfrm>
            <a:off x="5394960" y="1691640"/>
            <a:ext cx="548640" cy="548640"/>
          </a:xfrm>
          <a:prstGeom prst="rect">
            <a:avLst/>
          </a:prstGeom>
        </p:spPr>
      </p:pic>
      <p:sp>
        <p:nvSpPr>
          <p:cNvPr id="20" name="Text 15"/>
          <p:cNvSpPr/>
          <p:nvPr/>
        </p:nvSpPr>
        <p:spPr>
          <a:xfrm>
            <a:off x="4754880" y="2331720"/>
            <a:ext cx="1828800" cy="457200"/>
          </a:xfrm>
          <a:prstGeom prst="rect">
            <a:avLst/>
          </a:prstGeom>
          <a:noFill/>
          <a:ln/>
        </p:spPr>
        <p:txBody>
          <a:bodyPr wrap="square" lIns="0" tIns="0" rIns="0" bIns="0" rtlCol="0" anchor="ctr"/>
          <a:lstStyle/>
          <a:p>
            <a:pPr marL="0" indent="0" algn="ctr">
              <a:buNone/>
            </a:pPr>
            <a:r>
              <a:rPr lang="en-US" sz="1100" b="1" dirty="0">
                <a:solidFill>
                  <a:srgbClr val="39D353"/>
                </a:solidFill>
                <a:latin typeface="Calibri" pitchFamily="34" charset="0"/>
                <a:ea typeface="Calibri" pitchFamily="34" charset="-122"/>
                <a:cs typeface="Calibri" pitchFamily="34" charset="-120"/>
              </a:rPr>
              <a:t>Moteur de détection</a:t>
            </a:r>
            <a:endParaRPr lang="en-US" sz="1100" dirty="0"/>
          </a:p>
        </p:txBody>
      </p:sp>
      <p:sp>
        <p:nvSpPr>
          <p:cNvPr id="21" name="Text 16"/>
          <p:cNvSpPr/>
          <p:nvPr/>
        </p:nvSpPr>
        <p:spPr>
          <a:xfrm>
            <a:off x="4754880" y="2834640"/>
            <a:ext cx="1828800" cy="1828800"/>
          </a:xfrm>
          <a:prstGeom prst="rect">
            <a:avLst/>
          </a:prstGeom>
          <a:noFill/>
          <a:ln/>
        </p:spPr>
        <p:txBody>
          <a:bodyPr wrap="square" lIns="0" tIns="0" rIns="0" bIns="0" rtlCol="0" anchor="ctr"/>
          <a:lstStyle/>
          <a:p>
            <a:pPr marL="0" indent="0" algn="ctr">
              <a:buNone/>
            </a:pPr>
            <a:r>
              <a:rPr lang="en-US" sz="1000" dirty="0">
                <a:solidFill>
                  <a:srgbClr val="F0F6FC"/>
                </a:solidFill>
                <a:latin typeface="Calibri" pitchFamily="34" charset="0"/>
                <a:ea typeface="Calibri" pitchFamily="34" charset="-122"/>
                <a:cs typeface="Calibri" pitchFamily="34" charset="-120"/>
              </a:rPr>
              <a:t>Cœur de Snort — compare les paquets aux règles et déclenche des alertes si correspondance</a:t>
            </a:r>
            <a:endParaRPr lang="en-US" sz="1000" dirty="0"/>
          </a:p>
        </p:txBody>
      </p:sp>
      <p:sp>
        <p:nvSpPr>
          <p:cNvPr id="22" name="Shape 17"/>
          <p:cNvSpPr/>
          <p:nvPr/>
        </p:nvSpPr>
        <p:spPr>
          <a:xfrm>
            <a:off x="6858000" y="1508760"/>
            <a:ext cx="2011680" cy="3291840"/>
          </a:xfrm>
          <a:prstGeom prst="rect">
            <a:avLst/>
          </a:prstGeom>
          <a:solidFill>
            <a:srgbClr val="161B22"/>
          </a:solidFill>
          <a:ln w="12700">
            <a:solidFill>
              <a:srgbClr val="0891B2"/>
            </a:solidFill>
            <a:prstDash val="solid"/>
          </a:ln>
        </p:spPr>
      </p:sp>
      <p:sp>
        <p:nvSpPr>
          <p:cNvPr id="23" name="Shape 18"/>
          <p:cNvSpPr/>
          <p:nvPr/>
        </p:nvSpPr>
        <p:spPr>
          <a:xfrm>
            <a:off x="6858000" y="1508760"/>
            <a:ext cx="2011680" cy="45720"/>
          </a:xfrm>
          <a:prstGeom prst="rect">
            <a:avLst/>
          </a:prstGeom>
          <a:solidFill>
            <a:srgbClr val="0891B2"/>
          </a:solidFill>
          <a:ln w="12700">
            <a:solidFill>
              <a:srgbClr val="0891B2"/>
            </a:solidFill>
            <a:prstDash val="solid"/>
          </a:ln>
        </p:spPr>
      </p:sp>
      <p:pic>
        <p:nvPicPr>
          <p:cNvPr id="24" name="Image 3" descr="preencoded.png"/>
          <p:cNvPicPr>
            <a:picLocks noChangeAspect="1"/>
          </p:cNvPicPr>
          <p:nvPr/>
        </p:nvPicPr>
        <p:blipFill>
          <a:blip r:embed="rId6"/>
          <a:stretch>
            <a:fillRect/>
          </a:stretch>
        </p:blipFill>
        <p:spPr>
          <a:xfrm>
            <a:off x="7589520" y="1691640"/>
            <a:ext cx="548640" cy="548640"/>
          </a:xfrm>
          <a:prstGeom prst="rect">
            <a:avLst/>
          </a:prstGeom>
        </p:spPr>
      </p:pic>
      <p:sp>
        <p:nvSpPr>
          <p:cNvPr id="25" name="Text 19"/>
          <p:cNvSpPr/>
          <p:nvPr/>
        </p:nvSpPr>
        <p:spPr>
          <a:xfrm>
            <a:off x="6949440" y="2331720"/>
            <a:ext cx="1828800" cy="457200"/>
          </a:xfrm>
          <a:prstGeom prst="rect">
            <a:avLst/>
          </a:prstGeom>
          <a:noFill/>
          <a:ln/>
        </p:spPr>
        <p:txBody>
          <a:bodyPr wrap="square" lIns="0" tIns="0" rIns="0" bIns="0" rtlCol="0" anchor="ctr"/>
          <a:lstStyle/>
          <a:p>
            <a:pPr marL="0" indent="0" algn="ctr">
              <a:buNone/>
            </a:pPr>
            <a:r>
              <a:rPr lang="en-US" sz="1100" b="1" dirty="0">
                <a:solidFill>
                  <a:srgbClr val="0891B2"/>
                </a:solidFill>
                <a:latin typeface="Calibri" pitchFamily="34" charset="0"/>
                <a:ea typeface="Calibri" pitchFamily="34" charset="-122"/>
                <a:cs typeface="Calibri" pitchFamily="34" charset="-120"/>
              </a:rPr>
              <a:t>Plugins de sortie</a:t>
            </a:r>
            <a:endParaRPr lang="en-US" sz="1100" dirty="0"/>
          </a:p>
        </p:txBody>
      </p:sp>
      <p:sp>
        <p:nvSpPr>
          <p:cNvPr id="26" name="Text 20"/>
          <p:cNvSpPr/>
          <p:nvPr/>
        </p:nvSpPr>
        <p:spPr>
          <a:xfrm>
            <a:off x="6949440" y="2834640"/>
            <a:ext cx="1828800" cy="1828800"/>
          </a:xfrm>
          <a:prstGeom prst="rect">
            <a:avLst/>
          </a:prstGeom>
          <a:noFill/>
          <a:ln/>
        </p:spPr>
        <p:txBody>
          <a:bodyPr wrap="square" lIns="0" tIns="0" rIns="0" bIns="0" rtlCol="0" anchor="ctr"/>
          <a:lstStyle/>
          <a:p>
            <a:pPr marL="0" indent="0" algn="ctr">
              <a:buNone/>
            </a:pPr>
            <a:r>
              <a:rPr lang="en-US" sz="1000" dirty="0">
                <a:solidFill>
                  <a:srgbClr val="F0F6FC"/>
                </a:solidFill>
                <a:latin typeface="Calibri" pitchFamily="34" charset="0"/>
                <a:ea typeface="Calibri" pitchFamily="34" charset="-122"/>
                <a:cs typeface="Calibri" pitchFamily="34" charset="-120"/>
              </a:rPr>
              <a:t>Formate et envoie les alertes : fichiers logs, Syslog, base de données, console...</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D1117"/>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D1117"/>
          </a:solidFill>
          <a:ln/>
        </p:spPr>
      </p:sp>
      <p:sp>
        <p:nvSpPr>
          <p:cNvPr id="3" name="Shape 1"/>
          <p:cNvSpPr/>
          <p:nvPr/>
        </p:nvSpPr>
        <p:spPr>
          <a:xfrm>
            <a:off x="0" y="685800"/>
            <a:ext cx="9144000" cy="36576"/>
          </a:xfrm>
          <a:prstGeom prst="rect">
            <a:avLst/>
          </a:prstGeom>
          <a:solidFill>
            <a:srgbClr val="00D9FF"/>
          </a:solidFill>
          <a:ln/>
        </p:spPr>
      </p:sp>
      <p:sp>
        <p:nvSpPr>
          <p:cNvPr id="4" name="Text 2"/>
          <p:cNvSpPr/>
          <p:nvPr/>
        </p:nvSpPr>
        <p:spPr>
          <a:xfrm>
            <a:off x="365760" y="0"/>
            <a:ext cx="8412480" cy="685800"/>
          </a:xfrm>
          <a:prstGeom prst="rect">
            <a:avLst/>
          </a:prstGeom>
          <a:noFill/>
          <a:ln/>
        </p:spPr>
        <p:txBody>
          <a:bodyPr wrap="square" lIns="0" tIns="0" rIns="0" bIns="0" rtlCol="0" anchor="ctr"/>
          <a:lstStyle/>
          <a:p>
            <a:pPr marL="0" indent="0">
              <a:buNone/>
            </a:pPr>
            <a:r>
              <a:rPr lang="en-US" sz="2400" b="1" dirty="0">
                <a:solidFill>
                  <a:srgbClr val="F0F6FC"/>
                </a:solidFill>
                <a:latin typeface="Calibri" pitchFamily="34" charset="0"/>
                <a:ea typeface="Calibri" pitchFamily="34" charset="-122"/>
                <a:cs typeface="Calibri" pitchFamily="34" charset="-120"/>
              </a:rPr>
              <a:t>04 · Syntaxe des Règles Snort</a:t>
            </a:r>
            <a:endParaRPr lang="en-US" sz="2400" dirty="0"/>
          </a:p>
        </p:txBody>
      </p:sp>
      <p:sp>
        <p:nvSpPr>
          <p:cNvPr id="5" name="Text 3"/>
          <p:cNvSpPr/>
          <p:nvPr/>
        </p:nvSpPr>
        <p:spPr>
          <a:xfrm>
            <a:off x="274320" y="804672"/>
            <a:ext cx="8229600" cy="274320"/>
          </a:xfrm>
          <a:prstGeom prst="rect">
            <a:avLst/>
          </a:prstGeom>
          <a:noFill/>
          <a:ln/>
        </p:spPr>
        <p:txBody>
          <a:bodyPr wrap="square" lIns="0" tIns="0" rIns="0" bIns="0" rtlCol="0" anchor="ctr"/>
          <a:lstStyle/>
          <a:p>
            <a:pPr marL="0" indent="0">
              <a:buNone/>
            </a:pPr>
            <a:r>
              <a:rPr lang="en-US" sz="1200" b="1" dirty="0">
                <a:solidFill>
                  <a:srgbClr val="00D9FF"/>
                </a:solidFill>
                <a:latin typeface="Calibri" pitchFamily="34" charset="0"/>
                <a:ea typeface="Calibri" pitchFamily="34" charset="-122"/>
                <a:cs typeface="Calibri" pitchFamily="34" charset="-120"/>
              </a:rPr>
              <a:t>Anatomie d'une règle :</a:t>
            </a:r>
            <a:endParaRPr lang="en-US" sz="1200" dirty="0"/>
          </a:p>
        </p:txBody>
      </p:sp>
      <p:sp>
        <p:nvSpPr>
          <p:cNvPr id="6" name="Shape 4"/>
          <p:cNvSpPr/>
          <p:nvPr/>
        </p:nvSpPr>
        <p:spPr>
          <a:xfrm>
            <a:off x="274320" y="1115568"/>
            <a:ext cx="8595360" cy="548640"/>
          </a:xfrm>
          <a:prstGeom prst="rect">
            <a:avLst/>
          </a:prstGeom>
          <a:solidFill>
            <a:srgbClr val="000000"/>
          </a:solidFill>
          <a:ln w="12700">
            <a:solidFill>
              <a:srgbClr val="30363D"/>
            </a:solidFill>
            <a:prstDash val="solid"/>
          </a:ln>
        </p:spPr>
      </p:sp>
      <p:sp>
        <p:nvSpPr>
          <p:cNvPr id="7" name="Text 5"/>
          <p:cNvSpPr/>
          <p:nvPr/>
        </p:nvSpPr>
        <p:spPr>
          <a:xfrm>
            <a:off x="365760" y="1115568"/>
            <a:ext cx="8412480" cy="548640"/>
          </a:xfrm>
          <a:prstGeom prst="rect">
            <a:avLst/>
          </a:prstGeom>
          <a:noFill/>
          <a:ln/>
        </p:spPr>
        <p:txBody>
          <a:bodyPr wrap="square" lIns="50800" tIns="50800" rIns="50800" bIns="50800" rtlCol="0" anchor="ctr"/>
          <a:lstStyle/>
          <a:p>
            <a:pPr marL="0" indent="0">
              <a:buNone/>
            </a:pPr>
            <a:r>
              <a:rPr lang="en-US" sz="1300" b="1" dirty="0">
                <a:solidFill>
                  <a:srgbClr val="F85149"/>
                </a:solidFill>
                <a:latin typeface="Consolas" pitchFamily="34" charset="0"/>
                <a:ea typeface="Consolas" pitchFamily="34" charset="-122"/>
                <a:cs typeface="Consolas" pitchFamily="34" charset="-120"/>
              </a:rPr>
              <a:t>alert </a:t>
            </a:r>
            <a:r>
              <a:rPr lang="en-US" sz="1300" dirty="0">
                <a:solidFill>
                  <a:srgbClr val="00D9FF"/>
                </a:solidFill>
                <a:latin typeface="Consolas" pitchFamily="34" charset="0"/>
                <a:ea typeface="Consolas" pitchFamily="34" charset="-122"/>
                <a:cs typeface="Consolas" pitchFamily="34" charset="-120"/>
              </a:rPr>
              <a:t>tcp </a:t>
            </a:r>
            <a:r>
              <a:rPr lang="en-US" sz="1300" dirty="0">
                <a:solidFill>
                  <a:srgbClr val="E3B341"/>
                </a:solidFill>
                <a:latin typeface="Consolas" pitchFamily="34" charset="0"/>
                <a:ea typeface="Consolas" pitchFamily="34" charset="-122"/>
                <a:cs typeface="Consolas" pitchFamily="34" charset="-120"/>
              </a:rPr>
              <a:t>$EXTERNAL_NET </a:t>
            </a:r>
            <a:r>
              <a:rPr lang="en-US" sz="1300" dirty="0">
                <a:solidFill>
                  <a:srgbClr val="F0F6FC"/>
                </a:solidFill>
                <a:latin typeface="Consolas" pitchFamily="34" charset="0"/>
                <a:ea typeface="Consolas" pitchFamily="34" charset="-122"/>
                <a:cs typeface="Consolas" pitchFamily="34" charset="-120"/>
              </a:rPr>
              <a:t>any </a:t>
            </a:r>
            <a:r>
              <a:rPr lang="en-US" sz="1300" dirty="0">
                <a:solidFill>
                  <a:srgbClr val="8B949E"/>
                </a:solidFill>
                <a:latin typeface="Consolas" pitchFamily="34" charset="0"/>
                <a:ea typeface="Consolas" pitchFamily="34" charset="-122"/>
                <a:cs typeface="Consolas" pitchFamily="34" charset="-120"/>
              </a:rPr>
              <a:t>-&gt; </a:t>
            </a:r>
            <a:r>
              <a:rPr lang="en-US" sz="1300" dirty="0">
                <a:solidFill>
                  <a:srgbClr val="E3B341"/>
                </a:solidFill>
                <a:latin typeface="Consolas" pitchFamily="34" charset="0"/>
                <a:ea typeface="Consolas" pitchFamily="34" charset="-122"/>
                <a:cs typeface="Consolas" pitchFamily="34" charset="-120"/>
              </a:rPr>
              <a:t>$HOME_NET </a:t>
            </a:r>
            <a:r>
              <a:rPr lang="en-US" sz="1300" dirty="0">
                <a:solidFill>
                  <a:srgbClr val="F0F6FC"/>
                </a:solidFill>
                <a:latin typeface="Consolas" pitchFamily="34" charset="0"/>
                <a:ea typeface="Consolas" pitchFamily="34" charset="-122"/>
                <a:cs typeface="Consolas" pitchFamily="34" charset="-120"/>
              </a:rPr>
              <a:t>80 </a:t>
            </a:r>
            <a:r>
              <a:rPr lang="en-US" sz="1300" dirty="0">
                <a:solidFill>
                  <a:srgbClr val="39D353"/>
                </a:solidFill>
                <a:latin typeface="Consolas" pitchFamily="34" charset="0"/>
                <a:ea typeface="Consolas" pitchFamily="34" charset="-122"/>
                <a:cs typeface="Consolas" pitchFamily="34" charset="-120"/>
              </a:rPr>
              <a:t>(msg:"HTTP Scan"; </a:t>
            </a:r>
            <a:r>
              <a:rPr lang="en-US" sz="1300" dirty="0">
                <a:solidFill>
                  <a:srgbClr val="8B949E"/>
                </a:solidFill>
                <a:latin typeface="Consolas" pitchFamily="34" charset="0"/>
                <a:ea typeface="Consolas" pitchFamily="34" charset="-122"/>
                <a:cs typeface="Consolas" pitchFamily="34" charset="-120"/>
              </a:rPr>
              <a:t>sid:1000001; rev:1;)</a:t>
            </a:r>
            <a:endParaRPr lang="en-US" sz="1300" dirty="0"/>
          </a:p>
        </p:txBody>
      </p:sp>
      <p:sp>
        <p:nvSpPr>
          <p:cNvPr id="8" name="Shape 6"/>
          <p:cNvSpPr/>
          <p:nvPr/>
        </p:nvSpPr>
        <p:spPr>
          <a:xfrm>
            <a:off x="274320" y="1828800"/>
            <a:ext cx="4251960" cy="822960"/>
          </a:xfrm>
          <a:prstGeom prst="rect">
            <a:avLst/>
          </a:prstGeom>
          <a:solidFill>
            <a:srgbClr val="161B22"/>
          </a:solidFill>
          <a:ln w="12700">
            <a:solidFill>
              <a:srgbClr val="30363D"/>
            </a:solidFill>
            <a:prstDash val="solid"/>
          </a:ln>
        </p:spPr>
      </p:sp>
      <p:sp>
        <p:nvSpPr>
          <p:cNvPr id="9" name="Shape 7"/>
          <p:cNvSpPr/>
          <p:nvPr/>
        </p:nvSpPr>
        <p:spPr>
          <a:xfrm>
            <a:off x="274320" y="1828800"/>
            <a:ext cx="54864" cy="822960"/>
          </a:xfrm>
          <a:prstGeom prst="rect">
            <a:avLst/>
          </a:prstGeom>
          <a:solidFill>
            <a:srgbClr val="F85149"/>
          </a:solidFill>
          <a:ln w="12700">
            <a:solidFill>
              <a:srgbClr val="F85149"/>
            </a:solidFill>
            <a:prstDash val="solid"/>
          </a:ln>
        </p:spPr>
      </p:sp>
      <p:sp>
        <p:nvSpPr>
          <p:cNvPr id="10" name="Text 8"/>
          <p:cNvSpPr/>
          <p:nvPr/>
        </p:nvSpPr>
        <p:spPr>
          <a:xfrm>
            <a:off x="411480" y="1874520"/>
            <a:ext cx="4023360" cy="274320"/>
          </a:xfrm>
          <a:prstGeom prst="rect">
            <a:avLst/>
          </a:prstGeom>
          <a:noFill/>
          <a:ln/>
        </p:spPr>
        <p:txBody>
          <a:bodyPr wrap="square" lIns="0" tIns="0" rIns="0" bIns="0" rtlCol="0" anchor="ctr"/>
          <a:lstStyle/>
          <a:p>
            <a:pPr marL="0" indent="0">
              <a:buNone/>
            </a:pPr>
            <a:r>
              <a:rPr lang="en-US" sz="1200" b="1" dirty="0">
                <a:solidFill>
                  <a:srgbClr val="F85149"/>
                </a:solidFill>
                <a:latin typeface="Calibri" pitchFamily="34" charset="0"/>
                <a:ea typeface="Calibri" pitchFamily="34" charset="-122"/>
                <a:cs typeface="Calibri" pitchFamily="34" charset="-120"/>
              </a:rPr>
              <a:t>Action</a:t>
            </a:r>
            <a:endParaRPr lang="en-US" sz="1200" dirty="0"/>
          </a:p>
        </p:txBody>
      </p:sp>
      <p:sp>
        <p:nvSpPr>
          <p:cNvPr id="11" name="Text 9"/>
          <p:cNvSpPr/>
          <p:nvPr/>
        </p:nvSpPr>
        <p:spPr>
          <a:xfrm>
            <a:off x="411480" y="2148840"/>
            <a:ext cx="4023360" cy="201168"/>
          </a:xfrm>
          <a:prstGeom prst="rect">
            <a:avLst/>
          </a:prstGeom>
          <a:noFill/>
          <a:ln/>
        </p:spPr>
        <p:txBody>
          <a:bodyPr wrap="square" lIns="0" tIns="0" rIns="0" bIns="0" rtlCol="0" anchor="ctr"/>
          <a:lstStyle/>
          <a:p>
            <a:pPr marL="0" indent="0">
              <a:buNone/>
            </a:pPr>
            <a:r>
              <a:rPr lang="en-US" sz="1000" dirty="0">
                <a:solidFill>
                  <a:srgbClr val="F0F6FC"/>
                </a:solidFill>
                <a:latin typeface="Consolas" pitchFamily="34" charset="0"/>
                <a:ea typeface="Consolas" pitchFamily="34" charset="-122"/>
                <a:cs typeface="Consolas" pitchFamily="34" charset="-120"/>
              </a:rPr>
              <a:t>alert / drop / log / pass</a:t>
            </a:r>
            <a:endParaRPr lang="en-US" sz="1000" dirty="0"/>
          </a:p>
        </p:txBody>
      </p:sp>
      <p:sp>
        <p:nvSpPr>
          <p:cNvPr id="12" name="Text 10"/>
          <p:cNvSpPr/>
          <p:nvPr/>
        </p:nvSpPr>
        <p:spPr>
          <a:xfrm>
            <a:off x="411480" y="2359152"/>
            <a:ext cx="4023360" cy="201168"/>
          </a:xfrm>
          <a:prstGeom prst="rect">
            <a:avLst/>
          </a:prstGeom>
          <a:noFill/>
          <a:ln/>
        </p:spPr>
        <p:txBody>
          <a:bodyPr wrap="square" lIns="0" tIns="0" rIns="0" bIns="0" rtlCol="0" anchor="ctr"/>
          <a:lstStyle/>
          <a:p>
            <a:pPr marL="0" indent="0">
              <a:buNone/>
            </a:pPr>
            <a:r>
              <a:rPr lang="en-US" sz="900" dirty="0">
                <a:solidFill>
                  <a:schemeClr val="bg1"/>
                </a:solidFill>
                <a:latin typeface="Calibri" pitchFamily="34" charset="0"/>
                <a:ea typeface="Calibri" pitchFamily="34" charset="-122"/>
                <a:cs typeface="Calibri" pitchFamily="34" charset="-120"/>
              </a:rPr>
              <a:t>Ce que fait Snort si la règle correspond</a:t>
            </a:r>
            <a:endParaRPr lang="en-US" sz="900" dirty="0">
              <a:solidFill>
                <a:schemeClr val="bg1"/>
              </a:solidFill>
            </a:endParaRPr>
          </a:p>
        </p:txBody>
      </p:sp>
      <p:sp>
        <p:nvSpPr>
          <p:cNvPr id="13" name="Shape 11"/>
          <p:cNvSpPr/>
          <p:nvPr/>
        </p:nvSpPr>
        <p:spPr>
          <a:xfrm>
            <a:off x="274320" y="2788920"/>
            <a:ext cx="4251960" cy="822960"/>
          </a:xfrm>
          <a:prstGeom prst="rect">
            <a:avLst/>
          </a:prstGeom>
          <a:solidFill>
            <a:srgbClr val="161B22"/>
          </a:solidFill>
          <a:ln w="12700">
            <a:solidFill>
              <a:srgbClr val="30363D"/>
            </a:solidFill>
            <a:prstDash val="solid"/>
          </a:ln>
        </p:spPr>
      </p:sp>
      <p:sp>
        <p:nvSpPr>
          <p:cNvPr id="14" name="Shape 12"/>
          <p:cNvSpPr/>
          <p:nvPr/>
        </p:nvSpPr>
        <p:spPr>
          <a:xfrm>
            <a:off x="274320" y="2788920"/>
            <a:ext cx="54864" cy="822960"/>
          </a:xfrm>
          <a:prstGeom prst="rect">
            <a:avLst/>
          </a:prstGeom>
          <a:solidFill>
            <a:srgbClr val="00D9FF"/>
          </a:solidFill>
          <a:ln w="12700">
            <a:solidFill>
              <a:srgbClr val="00D9FF"/>
            </a:solidFill>
            <a:prstDash val="solid"/>
          </a:ln>
        </p:spPr>
      </p:sp>
      <p:sp>
        <p:nvSpPr>
          <p:cNvPr id="15" name="Text 13"/>
          <p:cNvSpPr/>
          <p:nvPr/>
        </p:nvSpPr>
        <p:spPr>
          <a:xfrm>
            <a:off x="411480" y="2834640"/>
            <a:ext cx="4023360" cy="274320"/>
          </a:xfrm>
          <a:prstGeom prst="rect">
            <a:avLst/>
          </a:prstGeom>
          <a:noFill/>
          <a:ln/>
        </p:spPr>
        <p:txBody>
          <a:bodyPr wrap="square" lIns="0" tIns="0" rIns="0" bIns="0" rtlCol="0" anchor="ctr"/>
          <a:lstStyle/>
          <a:p>
            <a:pPr marL="0" indent="0">
              <a:buNone/>
            </a:pPr>
            <a:r>
              <a:rPr lang="en-US" sz="1200" b="1" dirty="0">
                <a:solidFill>
                  <a:srgbClr val="00D9FF"/>
                </a:solidFill>
                <a:latin typeface="Calibri" pitchFamily="34" charset="0"/>
                <a:ea typeface="Calibri" pitchFamily="34" charset="-122"/>
                <a:cs typeface="Calibri" pitchFamily="34" charset="-120"/>
              </a:rPr>
              <a:t>Protocole</a:t>
            </a:r>
            <a:endParaRPr lang="en-US" sz="1200" dirty="0"/>
          </a:p>
        </p:txBody>
      </p:sp>
      <p:sp>
        <p:nvSpPr>
          <p:cNvPr id="16" name="Text 14"/>
          <p:cNvSpPr/>
          <p:nvPr/>
        </p:nvSpPr>
        <p:spPr>
          <a:xfrm>
            <a:off x="411480" y="3108960"/>
            <a:ext cx="4023360" cy="201168"/>
          </a:xfrm>
          <a:prstGeom prst="rect">
            <a:avLst/>
          </a:prstGeom>
          <a:noFill/>
          <a:ln/>
        </p:spPr>
        <p:txBody>
          <a:bodyPr wrap="square" lIns="0" tIns="0" rIns="0" bIns="0" rtlCol="0" anchor="ctr"/>
          <a:lstStyle/>
          <a:p>
            <a:pPr marL="0" indent="0">
              <a:buNone/>
            </a:pPr>
            <a:r>
              <a:rPr lang="en-US" sz="1000" dirty="0">
                <a:solidFill>
                  <a:srgbClr val="F0F6FC"/>
                </a:solidFill>
                <a:latin typeface="Consolas" pitchFamily="34" charset="0"/>
                <a:ea typeface="Consolas" pitchFamily="34" charset="-122"/>
                <a:cs typeface="Consolas" pitchFamily="34" charset="-120"/>
              </a:rPr>
              <a:t>tcp / udp / icmp / ip</a:t>
            </a:r>
            <a:endParaRPr lang="en-US" sz="1000" dirty="0"/>
          </a:p>
        </p:txBody>
      </p:sp>
      <p:sp>
        <p:nvSpPr>
          <p:cNvPr id="17" name="Text 15"/>
          <p:cNvSpPr/>
          <p:nvPr/>
        </p:nvSpPr>
        <p:spPr>
          <a:xfrm>
            <a:off x="411480" y="3319272"/>
            <a:ext cx="4023360" cy="201168"/>
          </a:xfrm>
          <a:prstGeom prst="rect">
            <a:avLst/>
          </a:prstGeom>
          <a:noFill/>
          <a:ln/>
        </p:spPr>
        <p:txBody>
          <a:bodyPr wrap="square" lIns="0" tIns="0" rIns="0" bIns="0" rtlCol="0" anchor="ctr"/>
          <a:lstStyle/>
          <a:p>
            <a:pPr marL="0" indent="0">
              <a:buNone/>
            </a:pPr>
            <a:r>
              <a:rPr lang="en-US" sz="900" dirty="0">
                <a:solidFill>
                  <a:schemeClr val="bg1"/>
                </a:solidFill>
                <a:latin typeface="Calibri" pitchFamily="34" charset="0"/>
                <a:ea typeface="Calibri" pitchFamily="34" charset="-122"/>
                <a:cs typeface="Calibri" pitchFamily="34" charset="-120"/>
              </a:rPr>
              <a:t>Protocole réseau analysé</a:t>
            </a:r>
            <a:endParaRPr lang="en-US" sz="900" dirty="0">
              <a:solidFill>
                <a:schemeClr val="bg1"/>
              </a:solidFill>
            </a:endParaRPr>
          </a:p>
        </p:txBody>
      </p:sp>
      <p:sp>
        <p:nvSpPr>
          <p:cNvPr id="18" name="Shape 16"/>
          <p:cNvSpPr/>
          <p:nvPr/>
        </p:nvSpPr>
        <p:spPr>
          <a:xfrm>
            <a:off x="274320" y="3749040"/>
            <a:ext cx="4251960" cy="822960"/>
          </a:xfrm>
          <a:prstGeom prst="rect">
            <a:avLst/>
          </a:prstGeom>
          <a:solidFill>
            <a:srgbClr val="161B22"/>
          </a:solidFill>
          <a:ln w="12700">
            <a:solidFill>
              <a:srgbClr val="30363D"/>
            </a:solidFill>
            <a:prstDash val="solid"/>
          </a:ln>
        </p:spPr>
      </p:sp>
      <p:sp>
        <p:nvSpPr>
          <p:cNvPr id="19" name="Shape 17"/>
          <p:cNvSpPr/>
          <p:nvPr/>
        </p:nvSpPr>
        <p:spPr>
          <a:xfrm>
            <a:off x="274320" y="3749040"/>
            <a:ext cx="54864" cy="822960"/>
          </a:xfrm>
          <a:prstGeom prst="rect">
            <a:avLst/>
          </a:prstGeom>
          <a:solidFill>
            <a:srgbClr val="E3B341"/>
          </a:solidFill>
          <a:ln w="12700">
            <a:solidFill>
              <a:srgbClr val="E3B341"/>
            </a:solidFill>
            <a:prstDash val="solid"/>
          </a:ln>
        </p:spPr>
      </p:sp>
      <p:sp>
        <p:nvSpPr>
          <p:cNvPr id="20" name="Text 18"/>
          <p:cNvSpPr/>
          <p:nvPr/>
        </p:nvSpPr>
        <p:spPr>
          <a:xfrm>
            <a:off x="411480" y="3794760"/>
            <a:ext cx="4023360" cy="274320"/>
          </a:xfrm>
          <a:prstGeom prst="rect">
            <a:avLst/>
          </a:prstGeom>
          <a:noFill/>
          <a:ln/>
        </p:spPr>
        <p:txBody>
          <a:bodyPr wrap="square" lIns="0" tIns="0" rIns="0" bIns="0" rtlCol="0" anchor="ctr"/>
          <a:lstStyle/>
          <a:p>
            <a:pPr marL="0" indent="0">
              <a:buNone/>
            </a:pPr>
            <a:r>
              <a:rPr lang="en-US" sz="1200" b="1" dirty="0">
                <a:solidFill>
                  <a:srgbClr val="E3B341"/>
                </a:solidFill>
                <a:latin typeface="Calibri" pitchFamily="34" charset="0"/>
                <a:ea typeface="Calibri" pitchFamily="34" charset="-122"/>
                <a:cs typeface="Calibri" pitchFamily="34" charset="-120"/>
              </a:rPr>
              <a:t>IP Source</a:t>
            </a:r>
            <a:endParaRPr lang="en-US" sz="1200" dirty="0"/>
          </a:p>
        </p:txBody>
      </p:sp>
      <p:sp>
        <p:nvSpPr>
          <p:cNvPr id="21" name="Text 19"/>
          <p:cNvSpPr/>
          <p:nvPr/>
        </p:nvSpPr>
        <p:spPr>
          <a:xfrm>
            <a:off x="411480" y="4069080"/>
            <a:ext cx="4023360" cy="201168"/>
          </a:xfrm>
          <a:prstGeom prst="rect">
            <a:avLst/>
          </a:prstGeom>
          <a:noFill/>
          <a:ln/>
        </p:spPr>
        <p:txBody>
          <a:bodyPr wrap="square" lIns="0" tIns="0" rIns="0" bIns="0" rtlCol="0" anchor="ctr"/>
          <a:lstStyle/>
          <a:p>
            <a:pPr marL="0" indent="0">
              <a:buNone/>
            </a:pPr>
            <a:r>
              <a:rPr lang="en-US" sz="1000" dirty="0">
                <a:solidFill>
                  <a:srgbClr val="F0F6FC"/>
                </a:solidFill>
                <a:latin typeface="Consolas" pitchFamily="34" charset="0"/>
                <a:ea typeface="Consolas" pitchFamily="34" charset="-122"/>
                <a:cs typeface="Consolas" pitchFamily="34" charset="-120"/>
              </a:rPr>
              <a:t>$EXTERNAL_NET / any</a:t>
            </a:r>
            <a:endParaRPr lang="en-US" sz="1000" dirty="0"/>
          </a:p>
        </p:txBody>
      </p:sp>
      <p:sp>
        <p:nvSpPr>
          <p:cNvPr id="22" name="Text 20"/>
          <p:cNvSpPr/>
          <p:nvPr/>
        </p:nvSpPr>
        <p:spPr>
          <a:xfrm>
            <a:off x="411480" y="4279392"/>
            <a:ext cx="4023360" cy="201168"/>
          </a:xfrm>
          <a:prstGeom prst="rect">
            <a:avLst/>
          </a:prstGeom>
          <a:noFill/>
          <a:ln/>
        </p:spPr>
        <p:txBody>
          <a:bodyPr wrap="square" lIns="0" tIns="0" rIns="0" bIns="0" rtlCol="0" anchor="ctr"/>
          <a:lstStyle/>
          <a:p>
            <a:pPr marL="0" indent="0">
              <a:buNone/>
            </a:pPr>
            <a:r>
              <a:rPr lang="en-US" sz="900" dirty="0">
                <a:solidFill>
                  <a:schemeClr val="bg1"/>
                </a:solidFill>
                <a:latin typeface="Calibri" pitchFamily="34" charset="0"/>
                <a:ea typeface="Calibri" pitchFamily="34" charset="-122"/>
                <a:cs typeface="Calibri" pitchFamily="34" charset="-120"/>
              </a:rPr>
              <a:t>Adresse IP source (ou variable)</a:t>
            </a:r>
            <a:endParaRPr lang="en-US" sz="900" dirty="0">
              <a:solidFill>
                <a:schemeClr val="bg1"/>
              </a:solidFill>
            </a:endParaRPr>
          </a:p>
        </p:txBody>
      </p:sp>
      <p:sp>
        <p:nvSpPr>
          <p:cNvPr id="23" name="Shape 21"/>
          <p:cNvSpPr/>
          <p:nvPr/>
        </p:nvSpPr>
        <p:spPr>
          <a:xfrm>
            <a:off x="4709160" y="1828800"/>
            <a:ext cx="4251960" cy="822960"/>
          </a:xfrm>
          <a:prstGeom prst="rect">
            <a:avLst/>
          </a:prstGeom>
          <a:solidFill>
            <a:srgbClr val="161B22"/>
          </a:solidFill>
          <a:ln w="12700">
            <a:solidFill>
              <a:srgbClr val="30363D"/>
            </a:solidFill>
            <a:prstDash val="solid"/>
          </a:ln>
        </p:spPr>
      </p:sp>
      <p:sp>
        <p:nvSpPr>
          <p:cNvPr id="24" name="Shape 22"/>
          <p:cNvSpPr/>
          <p:nvPr/>
        </p:nvSpPr>
        <p:spPr>
          <a:xfrm>
            <a:off x="4709160" y="1828800"/>
            <a:ext cx="54864" cy="822960"/>
          </a:xfrm>
          <a:prstGeom prst="rect">
            <a:avLst/>
          </a:prstGeom>
          <a:solidFill>
            <a:srgbClr val="F0F6FC"/>
          </a:solidFill>
          <a:ln w="12700">
            <a:solidFill>
              <a:srgbClr val="F0F6FC"/>
            </a:solidFill>
            <a:prstDash val="solid"/>
          </a:ln>
        </p:spPr>
      </p:sp>
      <p:sp>
        <p:nvSpPr>
          <p:cNvPr id="25" name="Text 23"/>
          <p:cNvSpPr/>
          <p:nvPr/>
        </p:nvSpPr>
        <p:spPr>
          <a:xfrm>
            <a:off x="4846320" y="1874520"/>
            <a:ext cx="4023360" cy="274320"/>
          </a:xfrm>
          <a:prstGeom prst="rect">
            <a:avLst/>
          </a:prstGeom>
          <a:noFill/>
          <a:ln/>
        </p:spPr>
        <p:txBody>
          <a:bodyPr wrap="square" lIns="0" tIns="0" rIns="0" bIns="0" rtlCol="0" anchor="ctr"/>
          <a:lstStyle/>
          <a:p>
            <a:pPr marL="0" indent="0">
              <a:buNone/>
            </a:pPr>
            <a:r>
              <a:rPr lang="en-US" sz="1200" b="1" dirty="0">
                <a:solidFill>
                  <a:srgbClr val="F0F6FC"/>
                </a:solidFill>
                <a:latin typeface="Calibri" pitchFamily="34" charset="0"/>
                <a:ea typeface="Calibri" pitchFamily="34" charset="-122"/>
                <a:cs typeface="Calibri" pitchFamily="34" charset="-120"/>
              </a:rPr>
              <a:t>Port Source</a:t>
            </a:r>
            <a:endParaRPr lang="en-US" sz="1200" dirty="0"/>
          </a:p>
        </p:txBody>
      </p:sp>
      <p:sp>
        <p:nvSpPr>
          <p:cNvPr id="26" name="Text 24"/>
          <p:cNvSpPr/>
          <p:nvPr/>
        </p:nvSpPr>
        <p:spPr>
          <a:xfrm>
            <a:off x="4846320" y="2148840"/>
            <a:ext cx="4023360" cy="201168"/>
          </a:xfrm>
          <a:prstGeom prst="rect">
            <a:avLst/>
          </a:prstGeom>
          <a:noFill/>
          <a:ln/>
        </p:spPr>
        <p:txBody>
          <a:bodyPr wrap="square" lIns="0" tIns="0" rIns="0" bIns="0" rtlCol="0" anchor="ctr"/>
          <a:lstStyle/>
          <a:p>
            <a:pPr marL="0" indent="0">
              <a:buNone/>
            </a:pPr>
            <a:r>
              <a:rPr lang="en-US" sz="1000" dirty="0">
                <a:solidFill>
                  <a:srgbClr val="F0F6FC"/>
                </a:solidFill>
                <a:latin typeface="Consolas" pitchFamily="34" charset="0"/>
                <a:ea typeface="Consolas" pitchFamily="34" charset="-122"/>
                <a:cs typeface="Consolas" pitchFamily="34" charset="-120"/>
              </a:rPr>
              <a:t>any / 1:1024 / !80</a:t>
            </a:r>
            <a:endParaRPr lang="en-US" sz="1000" dirty="0"/>
          </a:p>
        </p:txBody>
      </p:sp>
      <p:sp>
        <p:nvSpPr>
          <p:cNvPr id="27" name="Text 25"/>
          <p:cNvSpPr/>
          <p:nvPr/>
        </p:nvSpPr>
        <p:spPr>
          <a:xfrm>
            <a:off x="4846320" y="2359152"/>
            <a:ext cx="4023360" cy="201168"/>
          </a:xfrm>
          <a:prstGeom prst="rect">
            <a:avLst/>
          </a:prstGeom>
          <a:noFill/>
          <a:ln/>
        </p:spPr>
        <p:txBody>
          <a:bodyPr wrap="square" lIns="0" tIns="0" rIns="0" bIns="0" rtlCol="0" anchor="ctr"/>
          <a:lstStyle/>
          <a:p>
            <a:pPr marL="0" indent="0">
              <a:buNone/>
            </a:pPr>
            <a:r>
              <a:rPr lang="en-US" sz="900" dirty="0">
                <a:solidFill>
                  <a:schemeClr val="bg1"/>
                </a:solidFill>
                <a:latin typeface="Calibri" pitchFamily="34" charset="0"/>
                <a:ea typeface="Calibri" pitchFamily="34" charset="-122"/>
                <a:cs typeface="Calibri" pitchFamily="34" charset="-120"/>
              </a:rPr>
              <a:t>Port ou plage de ports sources</a:t>
            </a:r>
            <a:endParaRPr lang="en-US" sz="900" dirty="0">
              <a:solidFill>
                <a:schemeClr val="bg1"/>
              </a:solidFill>
            </a:endParaRPr>
          </a:p>
        </p:txBody>
      </p:sp>
      <p:sp>
        <p:nvSpPr>
          <p:cNvPr id="28" name="Shape 26"/>
          <p:cNvSpPr/>
          <p:nvPr/>
        </p:nvSpPr>
        <p:spPr>
          <a:xfrm>
            <a:off x="4709160" y="2788920"/>
            <a:ext cx="4251960" cy="822960"/>
          </a:xfrm>
          <a:prstGeom prst="rect">
            <a:avLst/>
          </a:prstGeom>
          <a:solidFill>
            <a:srgbClr val="161B22"/>
          </a:solidFill>
          <a:ln w="12700">
            <a:solidFill>
              <a:srgbClr val="30363D"/>
            </a:solidFill>
            <a:prstDash val="solid"/>
          </a:ln>
        </p:spPr>
      </p:sp>
      <p:sp>
        <p:nvSpPr>
          <p:cNvPr id="29" name="Shape 27"/>
          <p:cNvSpPr/>
          <p:nvPr/>
        </p:nvSpPr>
        <p:spPr>
          <a:xfrm>
            <a:off x="4709160" y="2788920"/>
            <a:ext cx="54864" cy="822960"/>
          </a:xfrm>
          <a:prstGeom prst="rect">
            <a:avLst/>
          </a:prstGeom>
          <a:solidFill>
            <a:srgbClr val="8B949E"/>
          </a:solidFill>
          <a:ln w="12700">
            <a:solidFill>
              <a:srgbClr val="8B949E"/>
            </a:solidFill>
            <a:prstDash val="solid"/>
          </a:ln>
        </p:spPr>
      </p:sp>
      <p:sp>
        <p:nvSpPr>
          <p:cNvPr id="30" name="Text 28"/>
          <p:cNvSpPr/>
          <p:nvPr/>
        </p:nvSpPr>
        <p:spPr>
          <a:xfrm>
            <a:off x="4846320" y="2834640"/>
            <a:ext cx="4023360" cy="274320"/>
          </a:xfrm>
          <a:prstGeom prst="rect">
            <a:avLst/>
          </a:prstGeom>
          <a:noFill/>
          <a:ln/>
        </p:spPr>
        <p:txBody>
          <a:bodyPr wrap="square" lIns="0" tIns="0" rIns="0" bIns="0" rtlCol="0" anchor="ctr"/>
          <a:lstStyle/>
          <a:p>
            <a:pPr marL="0" indent="0">
              <a:buNone/>
            </a:pPr>
            <a:r>
              <a:rPr lang="en-US" sz="1200" b="1" dirty="0">
                <a:solidFill>
                  <a:srgbClr val="8B949E"/>
                </a:solidFill>
                <a:latin typeface="Calibri" pitchFamily="34" charset="0"/>
                <a:ea typeface="Calibri" pitchFamily="34" charset="-122"/>
                <a:cs typeface="Calibri" pitchFamily="34" charset="-120"/>
              </a:rPr>
              <a:t>Direction</a:t>
            </a:r>
            <a:endParaRPr lang="en-US" sz="1200" dirty="0"/>
          </a:p>
        </p:txBody>
      </p:sp>
      <p:sp>
        <p:nvSpPr>
          <p:cNvPr id="31" name="Text 29"/>
          <p:cNvSpPr/>
          <p:nvPr/>
        </p:nvSpPr>
        <p:spPr>
          <a:xfrm>
            <a:off x="4846320" y="3108960"/>
            <a:ext cx="4023360" cy="201168"/>
          </a:xfrm>
          <a:prstGeom prst="rect">
            <a:avLst/>
          </a:prstGeom>
          <a:noFill/>
          <a:ln/>
        </p:spPr>
        <p:txBody>
          <a:bodyPr wrap="square" lIns="0" tIns="0" rIns="0" bIns="0" rtlCol="0" anchor="ctr"/>
          <a:lstStyle/>
          <a:p>
            <a:pPr marL="0" indent="0">
              <a:buNone/>
            </a:pPr>
            <a:r>
              <a:rPr lang="en-US" sz="1000" dirty="0">
                <a:solidFill>
                  <a:srgbClr val="F0F6FC"/>
                </a:solidFill>
                <a:latin typeface="Consolas" pitchFamily="34" charset="0"/>
                <a:ea typeface="Consolas" pitchFamily="34" charset="-122"/>
                <a:cs typeface="Consolas" pitchFamily="34" charset="-120"/>
              </a:rPr>
              <a:t>-&gt; / &lt;&gt; / &lt;-</a:t>
            </a:r>
            <a:endParaRPr lang="en-US" sz="1000" dirty="0"/>
          </a:p>
        </p:txBody>
      </p:sp>
      <p:sp>
        <p:nvSpPr>
          <p:cNvPr id="32" name="Text 30"/>
          <p:cNvSpPr/>
          <p:nvPr/>
        </p:nvSpPr>
        <p:spPr>
          <a:xfrm>
            <a:off x="4846320" y="3319272"/>
            <a:ext cx="4023360" cy="201168"/>
          </a:xfrm>
          <a:prstGeom prst="rect">
            <a:avLst/>
          </a:prstGeom>
          <a:noFill/>
          <a:ln/>
        </p:spPr>
        <p:txBody>
          <a:bodyPr wrap="square" lIns="0" tIns="0" rIns="0" bIns="0" rtlCol="0" anchor="ctr"/>
          <a:lstStyle/>
          <a:p>
            <a:pPr marL="0" indent="0">
              <a:buNone/>
            </a:pPr>
            <a:r>
              <a:rPr lang="en-US" sz="900" dirty="0">
                <a:solidFill>
                  <a:schemeClr val="bg1"/>
                </a:solidFill>
                <a:latin typeface="Calibri" pitchFamily="34" charset="0"/>
                <a:ea typeface="Calibri" pitchFamily="34" charset="-122"/>
                <a:cs typeface="Calibri" pitchFamily="34" charset="-120"/>
              </a:rPr>
              <a:t>Sens du flux réseau</a:t>
            </a:r>
            <a:endParaRPr lang="en-US" sz="900" dirty="0">
              <a:solidFill>
                <a:schemeClr val="bg1"/>
              </a:solidFill>
            </a:endParaRPr>
          </a:p>
        </p:txBody>
      </p:sp>
      <p:sp>
        <p:nvSpPr>
          <p:cNvPr id="33" name="Shape 31"/>
          <p:cNvSpPr/>
          <p:nvPr/>
        </p:nvSpPr>
        <p:spPr>
          <a:xfrm>
            <a:off x="4709160" y="3749040"/>
            <a:ext cx="4251960" cy="822960"/>
          </a:xfrm>
          <a:prstGeom prst="rect">
            <a:avLst/>
          </a:prstGeom>
          <a:solidFill>
            <a:srgbClr val="161B22"/>
          </a:solidFill>
          <a:ln w="12700">
            <a:solidFill>
              <a:srgbClr val="30363D"/>
            </a:solidFill>
            <a:prstDash val="solid"/>
          </a:ln>
        </p:spPr>
      </p:sp>
      <p:sp>
        <p:nvSpPr>
          <p:cNvPr id="34" name="Shape 32"/>
          <p:cNvSpPr/>
          <p:nvPr/>
        </p:nvSpPr>
        <p:spPr>
          <a:xfrm>
            <a:off x="4709160" y="3749040"/>
            <a:ext cx="54864" cy="822960"/>
          </a:xfrm>
          <a:prstGeom prst="rect">
            <a:avLst/>
          </a:prstGeom>
          <a:solidFill>
            <a:srgbClr val="39D353"/>
          </a:solidFill>
          <a:ln w="12700">
            <a:solidFill>
              <a:srgbClr val="39D353"/>
            </a:solidFill>
            <a:prstDash val="solid"/>
          </a:ln>
        </p:spPr>
      </p:sp>
      <p:sp>
        <p:nvSpPr>
          <p:cNvPr id="35" name="Text 33"/>
          <p:cNvSpPr/>
          <p:nvPr/>
        </p:nvSpPr>
        <p:spPr>
          <a:xfrm>
            <a:off x="4846320" y="3794760"/>
            <a:ext cx="4023360" cy="274320"/>
          </a:xfrm>
          <a:prstGeom prst="rect">
            <a:avLst/>
          </a:prstGeom>
          <a:noFill/>
          <a:ln/>
        </p:spPr>
        <p:txBody>
          <a:bodyPr wrap="square" lIns="0" tIns="0" rIns="0" bIns="0" rtlCol="0" anchor="ctr"/>
          <a:lstStyle/>
          <a:p>
            <a:pPr marL="0" indent="0">
              <a:buNone/>
            </a:pPr>
            <a:r>
              <a:rPr lang="en-US" sz="1200" b="1" dirty="0">
                <a:solidFill>
                  <a:srgbClr val="39D353"/>
                </a:solidFill>
                <a:latin typeface="Calibri" pitchFamily="34" charset="0"/>
                <a:ea typeface="Calibri" pitchFamily="34" charset="-122"/>
                <a:cs typeface="Calibri" pitchFamily="34" charset="-120"/>
              </a:rPr>
              <a:t>Options</a:t>
            </a:r>
            <a:endParaRPr lang="en-US" sz="1200" dirty="0"/>
          </a:p>
        </p:txBody>
      </p:sp>
      <p:sp>
        <p:nvSpPr>
          <p:cNvPr id="36" name="Text 34"/>
          <p:cNvSpPr/>
          <p:nvPr/>
        </p:nvSpPr>
        <p:spPr>
          <a:xfrm>
            <a:off x="4846320" y="4069080"/>
            <a:ext cx="4023360" cy="201168"/>
          </a:xfrm>
          <a:prstGeom prst="rect">
            <a:avLst/>
          </a:prstGeom>
          <a:noFill/>
          <a:ln/>
        </p:spPr>
        <p:txBody>
          <a:bodyPr wrap="square" lIns="0" tIns="0" rIns="0" bIns="0" rtlCol="0" anchor="ctr"/>
          <a:lstStyle/>
          <a:p>
            <a:pPr marL="0" indent="0">
              <a:buNone/>
            </a:pPr>
            <a:r>
              <a:rPr lang="en-US" sz="1000" dirty="0">
                <a:solidFill>
                  <a:srgbClr val="F0F6FC"/>
                </a:solidFill>
                <a:latin typeface="Consolas" pitchFamily="34" charset="0"/>
                <a:ea typeface="Consolas" pitchFamily="34" charset="-122"/>
                <a:cs typeface="Consolas" pitchFamily="34" charset="-120"/>
              </a:rPr>
              <a:t>msg: sid: content: flags:</a:t>
            </a:r>
            <a:endParaRPr lang="en-US" sz="1000" dirty="0"/>
          </a:p>
        </p:txBody>
      </p:sp>
      <p:sp>
        <p:nvSpPr>
          <p:cNvPr id="37" name="Text 35"/>
          <p:cNvSpPr/>
          <p:nvPr/>
        </p:nvSpPr>
        <p:spPr>
          <a:xfrm>
            <a:off x="4846320" y="4279392"/>
            <a:ext cx="4023360" cy="201168"/>
          </a:xfrm>
          <a:prstGeom prst="rect">
            <a:avLst/>
          </a:prstGeom>
          <a:noFill/>
          <a:ln/>
        </p:spPr>
        <p:txBody>
          <a:bodyPr wrap="square" lIns="0" tIns="0" rIns="0" bIns="0" rtlCol="0" anchor="ctr"/>
          <a:lstStyle/>
          <a:p>
            <a:pPr marL="0" indent="0">
              <a:buNone/>
            </a:pPr>
            <a:r>
              <a:rPr lang="en-US" sz="900" dirty="0">
                <a:solidFill>
                  <a:schemeClr val="bg1"/>
                </a:solidFill>
                <a:latin typeface="Calibri" pitchFamily="34" charset="0"/>
                <a:ea typeface="Calibri" pitchFamily="34" charset="-122"/>
                <a:cs typeface="Calibri" pitchFamily="34" charset="-120"/>
              </a:rPr>
              <a:t>Options de détection (entre parenthèses)</a:t>
            </a:r>
            <a:endParaRPr lang="en-US" sz="900"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D1117"/>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D1117"/>
          </a:solidFill>
          <a:ln/>
        </p:spPr>
      </p:sp>
      <p:sp>
        <p:nvSpPr>
          <p:cNvPr id="3" name="Shape 1"/>
          <p:cNvSpPr/>
          <p:nvPr/>
        </p:nvSpPr>
        <p:spPr>
          <a:xfrm>
            <a:off x="0" y="685800"/>
            <a:ext cx="9144000" cy="36576"/>
          </a:xfrm>
          <a:prstGeom prst="rect">
            <a:avLst/>
          </a:prstGeom>
          <a:solidFill>
            <a:srgbClr val="00D9FF"/>
          </a:solidFill>
          <a:ln/>
        </p:spPr>
      </p:sp>
      <p:sp>
        <p:nvSpPr>
          <p:cNvPr id="4" name="Text 2"/>
          <p:cNvSpPr/>
          <p:nvPr/>
        </p:nvSpPr>
        <p:spPr>
          <a:xfrm>
            <a:off x="365760" y="0"/>
            <a:ext cx="8412480" cy="685800"/>
          </a:xfrm>
          <a:prstGeom prst="rect">
            <a:avLst/>
          </a:prstGeom>
          <a:noFill/>
          <a:ln/>
        </p:spPr>
        <p:txBody>
          <a:bodyPr wrap="square" lIns="0" tIns="0" rIns="0" bIns="0" rtlCol="0" anchor="ctr"/>
          <a:lstStyle/>
          <a:p>
            <a:pPr marL="0" indent="0">
              <a:buNone/>
            </a:pPr>
            <a:r>
              <a:rPr lang="en-US" sz="2400" b="1" dirty="0">
                <a:solidFill>
                  <a:srgbClr val="F0F6FC"/>
                </a:solidFill>
                <a:latin typeface="Calibri" pitchFamily="34" charset="0"/>
                <a:ea typeface="Calibri" pitchFamily="34" charset="-122"/>
                <a:cs typeface="Calibri" pitchFamily="34" charset="-120"/>
              </a:rPr>
              <a:t>05 · Cas d'Usage : Règles &amp; Alertes</a:t>
            </a:r>
            <a:endParaRPr lang="en-US" sz="2400" dirty="0"/>
          </a:p>
        </p:txBody>
      </p:sp>
      <p:sp>
        <p:nvSpPr>
          <p:cNvPr id="5" name="Shape 3"/>
          <p:cNvSpPr/>
          <p:nvPr/>
        </p:nvSpPr>
        <p:spPr>
          <a:xfrm>
            <a:off x="274320" y="841248"/>
            <a:ext cx="8595360" cy="960120"/>
          </a:xfrm>
          <a:prstGeom prst="rect">
            <a:avLst/>
          </a:prstGeom>
          <a:solidFill>
            <a:srgbClr val="161B22"/>
          </a:solidFill>
          <a:ln w="12700">
            <a:solidFill>
              <a:srgbClr val="30363D"/>
            </a:solidFill>
            <a:prstDash val="solid"/>
          </a:ln>
        </p:spPr>
      </p:sp>
      <p:sp>
        <p:nvSpPr>
          <p:cNvPr id="6" name="Shape 4"/>
          <p:cNvSpPr/>
          <p:nvPr/>
        </p:nvSpPr>
        <p:spPr>
          <a:xfrm>
            <a:off x="274320" y="841248"/>
            <a:ext cx="54864" cy="960120"/>
          </a:xfrm>
          <a:prstGeom prst="rect">
            <a:avLst/>
          </a:prstGeom>
          <a:solidFill>
            <a:srgbClr val="E3B341"/>
          </a:solidFill>
          <a:ln w="12700">
            <a:solidFill>
              <a:srgbClr val="E3B341"/>
            </a:solidFill>
            <a:prstDash val="solid"/>
          </a:ln>
        </p:spPr>
      </p:sp>
      <p:sp>
        <p:nvSpPr>
          <p:cNvPr id="7" name="Text 5"/>
          <p:cNvSpPr/>
          <p:nvPr/>
        </p:nvSpPr>
        <p:spPr>
          <a:xfrm>
            <a:off x="438912" y="886968"/>
            <a:ext cx="3200400" cy="256032"/>
          </a:xfrm>
          <a:prstGeom prst="rect">
            <a:avLst/>
          </a:prstGeom>
          <a:noFill/>
          <a:ln/>
        </p:spPr>
        <p:txBody>
          <a:bodyPr wrap="square" lIns="0" tIns="0" rIns="0" bIns="0" rtlCol="0" anchor="ctr"/>
          <a:lstStyle/>
          <a:p>
            <a:pPr marL="0" indent="0">
              <a:buNone/>
            </a:pPr>
            <a:r>
              <a:rPr lang="en-US" sz="1100" b="1" dirty="0">
                <a:solidFill>
                  <a:srgbClr val="E3B341"/>
                </a:solidFill>
                <a:latin typeface="Calibri" pitchFamily="34" charset="0"/>
                <a:ea typeface="Calibri" pitchFamily="34" charset="-122"/>
                <a:cs typeface="Calibri" pitchFamily="34" charset="-120"/>
              </a:rPr>
              <a:t>Détection de scan Nmap</a:t>
            </a:r>
            <a:endParaRPr lang="en-US" sz="1100" dirty="0"/>
          </a:p>
        </p:txBody>
      </p:sp>
      <p:sp>
        <p:nvSpPr>
          <p:cNvPr id="8" name="Text 6"/>
          <p:cNvSpPr/>
          <p:nvPr/>
        </p:nvSpPr>
        <p:spPr>
          <a:xfrm>
            <a:off x="3840480" y="886968"/>
            <a:ext cx="4846320" cy="256032"/>
          </a:xfrm>
          <a:prstGeom prst="rect">
            <a:avLst/>
          </a:prstGeom>
          <a:noFill/>
          <a:ln/>
        </p:spPr>
        <p:txBody>
          <a:bodyPr wrap="square" lIns="0" tIns="0" rIns="0" bIns="0" rtlCol="0" anchor="ctr"/>
          <a:lstStyle/>
          <a:p>
            <a:pPr marL="0" indent="0">
              <a:buNone/>
            </a:pPr>
            <a:r>
              <a:rPr lang="en-US" sz="1000" i="1" dirty="0">
                <a:solidFill>
                  <a:srgbClr val="8B949E"/>
                </a:solidFill>
                <a:latin typeface="Calibri" pitchFamily="34" charset="0"/>
                <a:ea typeface="Calibri" pitchFamily="34" charset="-122"/>
                <a:cs typeface="Calibri" pitchFamily="34" charset="-120"/>
              </a:rPr>
              <a:t>Détecte les paquets TCP avec le flag SYN seul — typique d'un scan de ports Nmap.</a:t>
            </a:r>
            <a:endParaRPr lang="en-US" sz="1000" dirty="0"/>
          </a:p>
        </p:txBody>
      </p:sp>
      <p:sp>
        <p:nvSpPr>
          <p:cNvPr id="9" name="Shape 7"/>
          <p:cNvSpPr/>
          <p:nvPr/>
        </p:nvSpPr>
        <p:spPr>
          <a:xfrm>
            <a:off x="438912" y="1188720"/>
            <a:ext cx="8321040" cy="475488"/>
          </a:xfrm>
          <a:prstGeom prst="rect">
            <a:avLst/>
          </a:prstGeom>
          <a:solidFill>
            <a:srgbClr val="050D12"/>
          </a:solidFill>
          <a:ln w="12700">
            <a:solidFill>
              <a:srgbClr val="E3B341"/>
            </a:solidFill>
            <a:prstDash val="solid"/>
          </a:ln>
        </p:spPr>
      </p:sp>
      <p:sp>
        <p:nvSpPr>
          <p:cNvPr id="10" name="Text 8"/>
          <p:cNvSpPr/>
          <p:nvPr/>
        </p:nvSpPr>
        <p:spPr>
          <a:xfrm>
            <a:off x="502920" y="1188720"/>
            <a:ext cx="8229600" cy="475488"/>
          </a:xfrm>
          <a:prstGeom prst="rect">
            <a:avLst/>
          </a:prstGeom>
          <a:noFill/>
          <a:ln/>
        </p:spPr>
        <p:txBody>
          <a:bodyPr wrap="square" lIns="25400" tIns="25400" rIns="25400" bIns="25400" rtlCol="0" anchor="ctr"/>
          <a:lstStyle/>
          <a:p>
            <a:pPr marL="0" indent="0">
              <a:buNone/>
            </a:pPr>
            <a:r>
              <a:rPr lang="en-US" sz="1000" dirty="0">
                <a:solidFill>
                  <a:srgbClr val="39D353"/>
                </a:solidFill>
                <a:latin typeface="Consolas" pitchFamily="34" charset="0"/>
                <a:ea typeface="Consolas" pitchFamily="34" charset="-122"/>
                <a:cs typeface="Consolas" pitchFamily="34" charset="-120"/>
              </a:rPr>
              <a:t>alert tcp any any -&gt; $HOME_NET any (msg:"NMAP SYN Scan"; flags:S; sid:1000010;)</a:t>
            </a:r>
            <a:endParaRPr lang="en-US" sz="1000" dirty="0"/>
          </a:p>
        </p:txBody>
      </p:sp>
      <p:sp>
        <p:nvSpPr>
          <p:cNvPr id="11" name="Shape 9"/>
          <p:cNvSpPr/>
          <p:nvPr/>
        </p:nvSpPr>
        <p:spPr>
          <a:xfrm>
            <a:off x="274320" y="1892808"/>
            <a:ext cx="8595360" cy="960120"/>
          </a:xfrm>
          <a:prstGeom prst="rect">
            <a:avLst/>
          </a:prstGeom>
          <a:solidFill>
            <a:srgbClr val="161B22"/>
          </a:solidFill>
          <a:ln w="12700">
            <a:solidFill>
              <a:srgbClr val="30363D"/>
            </a:solidFill>
            <a:prstDash val="solid"/>
          </a:ln>
        </p:spPr>
      </p:sp>
      <p:sp>
        <p:nvSpPr>
          <p:cNvPr id="12" name="Shape 10"/>
          <p:cNvSpPr/>
          <p:nvPr/>
        </p:nvSpPr>
        <p:spPr>
          <a:xfrm>
            <a:off x="274320" y="1892808"/>
            <a:ext cx="54864" cy="960120"/>
          </a:xfrm>
          <a:prstGeom prst="rect">
            <a:avLst/>
          </a:prstGeom>
          <a:solidFill>
            <a:srgbClr val="F85149"/>
          </a:solidFill>
          <a:ln w="12700">
            <a:solidFill>
              <a:srgbClr val="F85149"/>
            </a:solidFill>
            <a:prstDash val="solid"/>
          </a:ln>
        </p:spPr>
      </p:sp>
      <p:sp>
        <p:nvSpPr>
          <p:cNvPr id="13" name="Text 11"/>
          <p:cNvSpPr/>
          <p:nvPr/>
        </p:nvSpPr>
        <p:spPr>
          <a:xfrm>
            <a:off x="438912" y="1938528"/>
            <a:ext cx="3200400" cy="256032"/>
          </a:xfrm>
          <a:prstGeom prst="rect">
            <a:avLst/>
          </a:prstGeom>
          <a:noFill/>
          <a:ln/>
        </p:spPr>
        <p:txBody>
          <a:bodyPr wrap="square" lIns="0" tIns="0" rIns="0" bIns="0" rtlCol="0" anchor="ctr"/>
          <a:lstStyle/>
          <a:p>
            <a:pPr marL="0" indent="0">
              <a:buNone/>
            </a:pPr>
            <a:r>
              <a:rPr lang="en-US" sz="1100" b="1" dirty="0">
                <a:solidFill>
                  <a:srgbClr val="F85149"/>
                </a:solidFill>
                <a:latin typeface="Calibri" pitchFamily="34" charset="0"/>
                <a:ea typeface="Calibri" pitchFamily="34" charset="-122"/>
                <a:cs typeface="Calibri" pitchFamily="34" charset="-120"/>
              </a:rPr>
              <a:t>Brute Force SSH</a:t>
            </a:r>
            <a:endParaRPr lang="en-US" sz="1100" dirty="0"/>
          </a:p>
        </p:txBody>
      </p:sp>
      <p:sp>
        <p:nvSpPr>
          <p:cNvPr id="14" name="Text 12"/>
          <p:cNvSpPr/>
          <p:nvPr/>
        </p:nvSpPr>
        <p:spPr>
          <a:xfrm>
            <a:off x="3840480" y="1938528"/>
            <a:ext cx="4846320" cy="256032"/>
          </a:xfrm>
          <a:prstGeom prst="rect">
            <a:avLst/>
          </a:prstGeom>
          <a:noFill/>
          <a:ln/>
        </p:spPr>
        <p:txBody>
          <a:bodyPr wrap="square" lIns="0" tIns="0" rIns="0" bIns="0" rtlCol="0" anchor="ctr"/>
          <a:lstStyle/>
          <a:p>
            <a:pPr marL="0" indent="0">
              <a:buNone/>
            </a:pPr>
            <a:r>
              <a:rPr lang="en-US" sz="1000" i="1" dirty="0">
                <a:solidFill>
                  <a:srgbClr val="8B949E"/>
                </a:solidFill>
                <a:latin typeface="Calibri" pitchFamily="34" charset="0"/>
                <a:ea typeface="Calibri" pitchFamily="34" charset="-122"/>
                <a:cs typeface="Calibri" pitchFamily="34" charset="-120"/>
              </a:rPr>
              <a:t>Alerte si + de 5 tentatives SSH depuis la même IP en 60 secondes.</a:t>
            </a:r>
            <a:endParaRPr lang="en-US" sz="1000" dirty="0"/>
          </a:p>
        </p:txBody>
      </p:sp>
      <p:sp>
        <p:nvSpPr>
          <p:cNvPr id="15" name="Shape 13"/>
          <p:cNvSpPr/>
          <p:nvPr/>
        </p:nvSpPr>
        <p:spPr>
          <a:xfrm>
            <a:off x="438912" y="2240280"/>
            <a:ext cx="8321040" cy="475488"/>
          </a:xfrm>
          <a:prstGeom prst="rect">
            <a:avLst/>
          </a:prstGeom>
          <a:solidFill>
            <a:srgbClr val="050D12"/>
          </a:solidFill>
          <a:ln w="12700">
            <a:solidFill>
              <a:srgbClr val="F85149"/>
            </a:solidFill>
            <a:prstDash val="solid"/>
          </a:ln>
        </p:spPr>
      </p:sp>
      <p:sp>
        <p:nvSpPr>
          <p:cNvPr id="16" name="Text 14"/>
          <p:cNvSpPr/>
          <p:nvPr/>
        </p:nvSpPr>
        <p:spPr>
          <a:xfrm>
            <a:off x="502920" y="2240280"/>
            <a:ext cx="8229600" cy="475488"/>
          </a:xfrm>
          <a:prstGeom prst="rect">
            <a:avLst/>
          </a:prstGeom>
          <a:noFill/>
          <a:ln/>
        </p:spPr>
        <p:txBody>
          <a:bodyPr wrap="square" lIns="25400" tIns="25400" rIns="25400" bIns="25400" rtlCol="0" anchor="ctr"/>
          <a:lstStyle/>
          <a:p>
            <a:pPr marL="0" indent="0">
              <a:buNone/>
            </a:pPr>
            <a:r>
              <a:rPr lang="en-US" sz="1000" dirty="0">
                <a:solidFill>
                  <a:srgbClr val="39D353"/>
                </a:solidFill>
                <a:latin typeface="Consolas" pitchFamily="34" charset="0"/>
                <a:ea typeface="Consolas" pitchFamily="34" charset="-122"/>
                <a:cs typeface="Consolas" pitchFamily="34" charset="-120"/>
              </a:rPr>
              <a:t>alert tcp any any -&gt; $HOME_NET 22 (msg:"SSH Brute Force"; threshold: type both, track by_src, count 5, seconds 60; sid:1000020;)</a:t>
            </a:r>
            <a:endParaRPr lang="en-US" sz="1000" dirty="0"/>
          </a:p>
        </p:txBody>
      </p:sp>
      <p:sp>
        <p:nvSpPr>
          <p:cNvPr id="17" name="Shape 15"/>
          <p:cNvSpPr/>
          <p:nvPr/>
        </p:nvSpPr>
        <p:spPr>
          <a:xfrm>
            <a:off x="274320" y="2944368"/>
            <a:ext cx="8595360" cy="960120"/>
          </a:xfrm>
          <a:prstGeom prst="rect">
            <a:avLst/>
          </a:prstGeom>
          <a:solidFill>
            <a:srgbClr val="161B22"/>
          </a:solidFill>
          <a:ln w="12700">
            <a:solidFill>
              <a:srgbClr val="30363D"/>
            </a:solidFill>
            <a:prstDash val="solid"/>
          </a:ln>
        </p:spPr>
      </p:sp>
      <p:sp>
        <p:nvSpPr>
          <p:cNvPr id="18" name="Shape 16"/>
          <p:cNvSpPr/>
          <p:nvPr/>
        </p:nvSpPr>
        <p:spPr>
          <a:xfrm>
            <a:off x="274320" y="2944368"/>
            <a:ext cx="54864" cy="960120"/>
          </a:xfrm>
          <a:prstGeom prst="rect">
            <a:avLst/>
          </a:prstGeom>
          <a:solidFill>
            <a:srgbClr val="00D9FF"/>
          </a:solidFill>
          <a:ln w="12700">
            <a:solidFill>
              <a:srgbClr val="00D9FF"/>
            </a:solidFill>
            <a:prstDash val="solid"/>
          </a:ln>
        </p:spPr>
      </p:sp>
      <p:sp>
        <p:nvSpPr>
          <p:cNvPr id="19" name="Text 17"/>
          <p:cNvSpPr/>
          <p:nvPr/>
        </p:nvSpPr>
        <p:spPr>
          <a:xfrm>
            <a:off x="438912" y="2990088"/>
            <a:ext cx="3200400" cy="256032"/>
          </a:xfrm>
          <a:prstGeom prst="rect">
            <a:avLst/>
          </a:prstGeom>
          <a:noFill/>
          <a:ln/>
        </p:spPr>
        <p:txBody>
          <a:bodyPr wrap="square" lIns="0" tIns="0" rIns="0" bIns="0" rtlCol="0" anchor="ctr"/>
          <a:lstStyle/>
          <a:p>
            <a:pPr marL="0" indent="0">
              <a:buNone/>
            </a:pPr>
            <a:r>
              <a:rPr lang="en-US" sz="1100" b="1" dirty="0">
                <a:solidFill>
                  <a:srgbClr val="00D9FF"/>
                </a:solidFill>
                <a:latin typeface="Calibri" pitchFamily="34" charset="0"/>
                <a:ea typeface="Calibri" pitchFamily="34" charset="-122"/>
                <a:cs typeface="Calibri" pitchFamily="34" charset="-120"/>
              </a:rPr>
              <a:t>Requête ICMP (Ping)</a:t>
            </a:r>
            <a:endParaRPr lang="en-US" sz="1100" dirty="0"/>
          </a:p>
        </p:txBody>
      </p:sp>
      <p:sp>
        <p:nvSpPr>
          <p:cNvPr id="20" name="Text 18"/>
          <p:cNvSpPr/>
          <p:nvPr/>
        </p:nvSpPr>
        <p:spPr>
          <a:xfrm>
            <a:off x="3840480" y="2990088"/>
            <a:ext cx="4846320" cy="256032"/>
          </a:xfrm>
          <a:prstGeom prst="rect">
            <a:avLst/>
          </a:prstGeom>
          <a:noFill/>
          <a:ln/>
        </p:spPr>
        <p:txBody>
          <a:bodyPr wrap="square" lIns="0" tIns="0" rIns="0" bIns="0" rtlCol="0" anchor="ctr"/>
          <a:lstStyle/>
          <a:p>
            <a:pPr marL="0" indent="0">
              <a:buNone/>
            </a:pPr>
            <a:r>
              <a:rPr lang="en-US" sz="1000" i="1" dirty="0">
                <a:solidFill>
                  <a:srgbClr val="8B949E"/>
                </a:solidFill>
                <a:latin typeface="Calibri" pitchFamily="34" charset="0"/>
                <a:ea typeface="Calibri" pitchFamily="34" charset="-122"/>
                <a:cs typeface="Calibri" pitchFamily="34" charset="-120"/>
              </a:rPr>
              <a:t>Détecte tout paquet ICMP Echo Request (type 8) — ping classique.</a:t>
            </a:r>
            <a:endParaRPr lang="en-US" sz="1000" dirty="0"/>
          </a:p>
        </p:txBody>
      </p:sp>
      <p:sp>
        <p:nvSpPr>
          <p:cNvPr id="21" name="Shape 19"/>
          <p:cNvSpPr/>
          <p:nvPr/>
        </p:nvSpPr>
        <p:spPr>
          <a:xfrm>
            <a:off x="438912" y="3291840"/>
            <a:ext cx="8321040" cy="475488"/>
          </a:xfrm>
          <a:prstGeom prst="rect">
            <a:avLst/>
          </a:prstGeom>
          <a:solidFill>
            <a:srgbClr val="050D12"/>
          </a:solidFill>
          <a:ln w="12700">
            <a:solidFill>
              <a:srgbClr val="00D9FF"/>
            </a:solidFill>
            <a:prstDash val="solid"/>
          </a:ln>
        </p:spPr>
      </p:sp>
      <p:sp>
        <p:nvSpPr>
          <p:cNvPr id="22" name="Text 20"/>
          <p:cNvSpPr/>
          <p:nvPr/>
        </p:nvSpPr>
        <p:spPr>
          <a:xfrm>
            <a:off x="502920" y="3291840"/>
            <a:ext cx="8229600" cy="475488"/>
          </a:xfrm>
          <a:prstGeom prst="rect">
            <a:avLst/>
          </a:prstGeom>
          <a:noFill/>
          <a:ln/>
        </p:spPr>
        <p:txBody>
          <a:bodyPr wrap="square" lIns="25400" tIns="25400" rIns="25400" bIns="25400" rtlCol="0" anchor="ctr"/>
          <a:lstStyle/>
          <a:p>
            <a:pPr marL="0" indent="0">
              <a:buNone/>
            </a:pPr>
            <a:r>
              <a:rPr lang="en-US" sz="1000" dirty="0">
                <a:solidFill>
                  <a:srgbClr val="39D353"/>
                </a:solidFill>
                <a:latin typeface="Consolas" pitchFamily="34" charset="0"/>
                <a:ea typeface="Consolas" pitchFamily="34" charset="-122"/>
                <a:cs typeface="Consolas" pitchFamily="34" charset="-120"/>
              </a:rPr>
              <a:t>alert icmp any any -&gt; $HOME_NET any (msg:"ICMP Ping detected"; itype:8; sid:1000030;)</a:t>
            </a:r>
            <a:endParaRPr lang="en-US" sz="1000" dirty="0"/>
          </a:p>
        </p:txBody>
      </p:sp>
      <p:sp>
        <p:nvSpPr>
          <p:cNvPr id="23" name="Shape 21"/>
          <p:cNvSpPr/>
          <p:nvPr/>
        </p:nvSpPr>
        <p:spPr>
          <a:xfrm>
            <a:off x="274320" y="3995928"/>
            <a:ext cx="8595360" cy="960120"/>
          </a:xfrm>
          <a:prstGeom prst="rect">
            <a:avLst/>
          </a:prstGeom>
          <a:solidFill>
            <a:srgbClr val="161B22"/>
          </a:solidFill>
          <a:ln w="12700">
            <a:solidFill>
              <a:srgbClr val="30363D"/>
            </a:solidFill>
            <a:prstDash val="solid"/>
          </a:ln>
        </p:spPr>
      </p:sp>
      <p:sp>
        <p:nvSpPr>
          <p:cNvPr id="24" name="Shape 22"/>
          <p:cNvSpPr/>
          <p:nvPr/>
        </p:nvSpPr>
        <p:spPr>
          <a:xfrm>
            <a:off x="274320" y="3995928"/>
            <a:ext cx="54864" cy="960120"/>
          </a:xfrm>
          <a:prstGeom prst="rect">
            <a:avLst/>
          </a:prstGeom>
          <a:solidFill>
            <a:srgbClr val="39D353"/>
          </a:solidFill>
          <a:ln w="12700">
            <a:solidFill>
              <a:srgbClr val="39D353"/>
            </a:solidFill>
            <a:prstDash val="solid"/>
          </a:ln>
        </p:spPr>
      </p:sp>
      <p:sp>
        <p:nvSpPr>
          <p:cNvPr id="25" name="Text 23"/>
          <p:cNvSpPr/>
          <p:nvPr/>
        </p:nvSpPr>
        <p:spPr>
          <a:xfrm>
            <a:off x="438912" y="4041648"/>
            <a:ext cx="3200400" cy="256032"/>
          </a:xfrm>
          <a:prstGeom prst="rect">
            <a:avLst/>
          </a:prstGeom>
          <a:noFill/>
          <a:ln/>
        </p:spPr>
        <p:txBody>
          <a:bodyPr wrap="square" lIns="0" tIns="0" rIns="0" bIns="0" rtlCol="0" anchor="ctr"/>
          <a:lstStyle/>
          <a:p>
            <a:pPr marL="0" indent="0">
              <a:buNone/>
            </a:pPr>
            <a:r>
              <a:rPr lang="en-US" sz="1100" b="1" dirty="0">
                <a:solidFill>
                  <a:srgbClr val="39D353"/>
                </a:solidFill>
                <a:latin typeface="Calibri" pitchFamily="34" charset="0"/>
                <a:ea typeface="Calibri" pitchFamily="34" charset="-122"/>
                <a:cs typeface="Calibri" pitchFamily="34" charset="-120"/>
              </a:rPr>
              <a:t>Injection SQL basique</a:t>
            </a:r>
            <a:endParaRPr lang="en-US" sz="1100" dirty="0"/>
          </a:p>
        </p:txBody>
      </p:sp>
      <p:sp>
        <p:nvSpPr>
          <p:cNvPr id="26" name="Text 24"/>
          <p:cNvSpPr/>
          <p:nvPr/>
        </p:nvSpPr>
        <p:spPr>
          <a:xfrm>
            <a:off x="3840480" y="4041648"/>
            <a:ext cx="4846320" cy="256032"/>
          </a:xfrm>
          <a:prstGeom prst="rect">
            <a:avLst/>
          </a:prstGeom>
          <a:noFill/>
          <a:ln/>
        </p:spPr>
        <p:txBody>
          <a:bodyPr wrap="square" lIns="0" tIns="0" rIns="0" bIns="0" rtlCol="0" anchor="ctr"/>
          <a:lstStyle/>
          <a:p>
            <a:pPr marL="0" indent="0">
              <a:buNone/>
            </a:pPr>
            <a:r>
              <a:rPr lang="en-US" sz="1000" i="1" dirty="0">
                <a:solidFill>
                  <a:srgbClr val="8B949E"/>
                </a:solidFill>
                <a:latin typeface="Calibri" pitchFamily="34" charset="0"/>
                <a:ea typeface="Calibri" pitchFamily="34" charset="-122"/>
                <a:cs typeface="Calibri" pitchFamily="34" charset="-120"/>
              </a:rPr>
              <a:t>Détecte une tentative d'injection SQL classique dans une requête HTTP.</a:t>
            </a:r>
            <a:endParaRPr lang="en-US" sz="1000" dirty="0"/>
          </a:p>
        </p:txBody>
      </p:sp>
      <p:sp>
        <p:nvSpPr>
          <p:cNvPr id="27" name="Shape 25"/>
          <p:cNvSpPr/>
          <p:nvPr/>
        </p:nvSpPr>
        <p:spPr>
          <a:xfrm>
            <a:off x="438912" y="4343400"/>
            <a:ext cx="8321040" cy="475488"/>
          </a:xfrm>
          <a:prstGeom prst="rect">
            <a:avLst/>
          </a:prstGeom>
          <a:solidFill>
            <a:srgbClr val="050D12"/>
          </a:solidFill>
          <a:ln w="12700">
            <a:solidFill>
              <a:srgbClr val="39D353"/>
            </a:solidFill>
            <a:prstDash val="solid"/>
          </a:ln>
        </p:spPr>
      </p:sp>
      <p:sp>
        <p:nvSpPr>
          <p:cNvPr id="28" name="Text 26"/>
          <p:cNvSpPr/>
          <p:nvPr/>
        </p:nvSpPr>
        <p:spPr>
          <a:xfrm>
            <a:off x="502920" y="4343400"/>
            <a:ext cx="8229600" cy="475488"/>
          </a:xfrm>
          <a:prstGeom prst="rect">
            <a:avLst/>
          </a:prstGeom>
          <a:noFill/>
          <a:ln/>
        </p:spPr>
        <p:txBody>
          <a:bodyPr wrap="square" lIns="25400" tIns="25400" rIns="25400" bIns="25400" rtlCol="0" anchor="ctr"/>
          <a:lstStyle/>
          <a:p>
            <a:pPr marL="0" indent="0">
              <a:buNone/>
            </a:pPr>
            <a:r>
              <a:rPr lang="en-US" sz="1000" dirty="0">
                <a:solidFill>
                  <a:srgbClr val="39D353"/>
                </a:solidFill>
                <a:latin typeface="Consolas" pitchFamily="34" charset="0"/>
                <a:ea typeface="Consolas" pitchFamily="34" charset="-122"/>
                <a:cs typeface="Consolas" pitchFamily="34" charset="-120"/>
              </a:rPr>
              <a:t>alert tcp any any -&gt; $HTTP_SERVERS 80 (msg:"SQL Injection"; content:"' OR '1'='1"; http_uri; sid:1000040;)</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D1117"/>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D1117"/>
          </a:solidFill>
          <a:ln/>
        </p:spPr>
      </p:sp>
      <p:sp>
        <p:nvSpPr>
          <p:cNvPr id="3" name="Shape 1"/>
          <p:cNvSpPr/>
          <p:nvPr/>
        </p:nvSpPr>
        <p:spPr>
          <a:xfrm>
            <a:off x="0" y="685800"/>
            <a:ext cx="9144000" cy="36576"/>
          </a:xfrm>
          <a:prstGeom prst="rect">
            <a:avLst/>
          </a:prstGeom>
          <a:solidFill>
            <a:srgbClr val="00D9FF"/>
          </a:solidFill>
          <a:ln/>
        </p:spPr>
      </p:sp>
      <p:sp>
        <p:nvSpPr>
          <p:cNvPr id="4" name="Text 2"/>
          <p:cNvSpPr/>
          <p:nvPr/>
        </p:nvSpPr>
        <p:spPr>
          <a:xfrm>
            <a:off x="365760" y="0"/>
            <a:ext cx="8412480" cy="685800"/>
          </a:xfrm>
          <a:prstGeom prst="rect">
            <a:avLst/>
          </a:prstGeom>
          <a:noFill/>
          <a:ln/>
        </p:spPr>
        <p:txBody>
          <a:bodyPr wrap="square" lIns="0" tIns="0" rIns="0" bIns="0" rtlCol="0" anchor="ctr"/>
          <a:lstStyle/>
          <a:p>
            <a:pPr marL="0" indent="0">
              <a:buNone/>
            </a:pPr>
            <a:r>
              <a:rPr lang="en-US" sz="2400" b="1" dirty="0">
                <a:solidFill>
                  <a:srgbClr val="F0F6FC"/>
                </a:solidFill>
                <a:latin typeface="Calibri" pitchFamily="34" charset="0"/>
                <a:ea typeface="Calibri" pitchFamily="34" charset="-122"/>
                <a:cs typeface="Calibri" pitchFamily="34" charset="-120"/>
              </a:rPr>
              <a:t>06 · Travaux Pratiques — Vue d'Ensemble</a:t>
            </a:r>
            <a:endParaRPr lang="en-US" sz="2400" dirty="0"/>
          </a:p>
        </p:txBody>
      </p:sp>
      <p:sp>
        <p:nvSpPr>
          <p:cNvPr id="5" name="Text 3"/>
          <p:cNvSpPr/>
          <p:nvPr/>
        </p:nvSpPr>
        <p:spPr>
          <a:xfrm>
            <a:off x="274320" y="822960"/>
            <a:ext cx="8595360" cy="320040"/>
          </a:xfrm>
          <a:prstGeom prst="rect">
            <a:avLst/>
          </a:prstGeom>
          <a:noFill/>
          <a:ln/>
        </p:spPr>
        <p:txBody>
          <a:bodyPr wrap="square" lIns="0" tIns="0" rIns="0" bIns="0" rtlCol="0" anchor="ctr"/>
          <a:lstStyle/>
          <a:p>
            <a:pPr marL="0" indent="0">
              <a:buNone/>
            </a:pPr>
            <a:r>
              <a:rPr lang="en-US" sz="1300" i="1" dirty="0">
                <a:solidFill>
                  <a:srgbClr val="8B949E"/>
                </a:solidFill>
                <a:latin typeface="Calibri" pitchFamily="34" charset="0"/>
                <a:ea typeface="Calibri" pitchFamily="34" charset="-122"/>
                <a:cs typeface="Calibri" pitchFamily="34" charset="-120"/>
              </a:rPr>
              <a:t>3 Labs progressifs pour maîtriser Snort en conditions réelles</a:t>
            </a:r>
            <a:endParaRPr lang="en-US" sz="1300" dirty="0"/>
          </a:p>
        </p:txBody>
      </p:sp>
      <p:sp>
        <p:nvSpPr>
          <p:cNvPr id="6" name="Shape 4"/>
          <p:cNvSpPr/>
          <p:nvPr/>
        </p:nvSpPr>
        <p:spPr>
          <a:xfrm>
            <a:off x="274320" y="1234440"/>
            <a:ext cx="2743200" cy="3657600"/>
          </a:xfrm>
          <a:prstGeom prst="rect">
            <a:avLst/>
          </a:prstGeom>
          <a:solidFill>
            <a:srgbClr val="161B22"/>
          </a:solidFill>
          <a:ln w="25400">
            <a:solidFill>
              <a:srgbClr val="00D9FF"/>
            </a:solidFill>
            <a:prstDash val="solid"/>
          </a:ln>
        </p:spPr>
        <p:txBody>
          <a:bodyPr/>
          <a:lstStyle/>
          <a:p>
            <a:endParaRPr lang="en-US"/>
          </a:p>
        </p:txBody>
      </p:sp>
      <p:sp>
        <p:nvSpPr>
          <p:cNvPr id="7" name="Shape 5"/>
          <p:cNvSpPr/>
          <p:nvPr/>
        </p:nvSpPr>
        <p:spPr>
          <a:xfrm>
            <a:off x="274320" y="1234440"/>
            <a:ext cx="2743200" cy="54864"/>
          </a:xfrm>
          <a:prstGeom prst="rect">
            <a:avLst/>
          </a:prstGeom>
          <a:solidFill>
            <a:srgbClr val="00D9FF"/>
          </a:solidFill>
          <a:ln w="12700">
            <a:solidFill>
              <a:srgbClr val="00D9FF"/>
            </a:solidFill>
            <a:prstDash val="solid"/>
          </a:ln>
        </p:spPr>
      </p:sp>
      <p:sp>
        <p:nvSpPr>
          <p:cNvPr id="8" name="Text 6"/>
          <p:cNvSpPr/>
          <p:nvPr/>
        </p:nvSpPr>
        <p:spPr>
          <a:xfrm>
            <a:off x="274320" y="1298448"/>
            <a:ext cx="2743200" cy="365760"/>
          </a:xfrm>
          <a:prstGeom prst="rect">
            <a:avLst/>
          </a:prstGeom>
          <a:noFill/>
          <a:ln/>
        </p:spPr>
        <p:txBody>
          <a:bodyPr wrap="square" lIns="0" tIns="0" rIns="0" bIns="0" rtlCol="0" anchor="ctr"/>
          <a:lstStyle/>
          <a:p>
            <a:pPr marL="0" indent="0" algn="ctr">
              <a:buNone/>
            </a:pPr>
            <a:r>
              <a:rPr lang="en-US" sz="1300" b="1" dirty="0">
                <a:solidFill>
                  <a:srgbClr val="00D9FF"/>
                </a:solidFill>
                <a:latin typeface="Calibri" pitchFamily="34" charset="0"/>
                <a:ea typeface="Calibri" pitchFamily="34" charset="-122"/>
                <a:cs typeface="Calibri" pitchFamily="34" charset="-120"/>
              </a:rPr>
              <a:t>TP 1</a:t>
            </a:r>
            <a:endParaRPr lang="en-US" sz="1300" dirty="0"/>
          </a:p>
        </p:txBody>
      </p:sp>
      <p:sp>
        <p:nvSpPr>
          <p:cNvPr id="9" name="Text 7"/>
          <p:cNvSpPr/>
          <p:nvPr/>
        </p:nvSpPr>
        <p:spPr>
          <a:xfrm>
            <a:off x="365760" y="1664208"/>
            <a:ext cx="2560320" cy="502920"/>
          </a:xfrm>
          <a:prstGeom prst="rect">
            <a:avLst/>
          </a:prstGeom>
          <a:noFill/>
          <a:ln/>
        </p:spPr>
        <p:txBody>
          <a:bodyPr wrap="square" lIns="0" tIns="0" rIns="0" bIns="0" rtlCol="0" anchor="ctr"/>
          <a:lstStyle/>
          <a:p>
            <a:pPr marL="0" indent="0" algn="ctr">
              <a:buNone/>
            </a:pPr>
            <a:r>
              <a:rPr lang="en-US" sz="1200" b="1" dirty="0">
                <a:solidFill>
                  <a:srgbClr val="F0F6FC"/>
                </a:solidFill>
                <a:latin typeface="Calibri" pitchFamily="34" charset="0"/>
                <a:ea typeface="Calibri" pitchFamily="34" charset="-122"/>
                <a:cs typeface="Calibri" pitchFamily="34" charset="-120"/>
              </a:rPr>
              <a:t>Installation &amp; Configuration</a:t>
            </a:r>
            <a:endParaRPr lang="en-US" sz="1200" dirty="0"/>
          </a:p>
        </p:txBody>
      </p:sp>
      <p:sp>
        <p:nvSpPr>
          <p:cNvPr id="11" name="Text 9"/>
          <p:cNvSpPr/>
          <p:nvPr/>
        </p:nvSpPr>
        <p:spPr>
          <a:xfrm>
            <a:off x="914400" y="2212848"/>
            <a:ext cx="1463040" cy="256032"/>
          </a:xfrm>
          <a:prstGeom prst="rect">
            <a:avLst/>
          </a:prstGeom>
          <a:noFill/>
          <a:ln/>
        </p:spPr>
        <p:txBody>
          <a:bodyPr wrap="square" lIns="0" tIns="0" rIns="0" bIns="0" rtlCol="0" anchor="ctr"/>
          <a:lstStyle/>
          <a:p>
            <a:pPr marL="0" indent="0" algn="ctr">
              <a:buNone/>
            </a:pPr>
            <a:endParaRPr lang="en-US" sz="1000" dirty="0"/>
          </a:p>
        </p:txBody>
      </p:sp>
      <p:sp>
        <p:nvSpPr>
          <p:cNvPr id="12" name="Text 10"/>
          <p:cNvSpPr/>
          <p:nvPr/>
        </p:nvSpPr>
        <p:spPr>
          <a:xfrm>
            <a:off x="365760" y="2337452"/>
            <a:ext cx="2560320" cy="868680"/>
          </a:xfrm>
          <a:prstGeom prst="rect">
            <a:avLst/>
          </a:prstGeom>
          <a:noFill/>
          <a:ln/>
        </p:spPr>
        <p:txBody>
          <a:bodyPr wrap="square" lIns="0" tIns="0" rIns="0" bIns="0" rtlCol="0" anchor="ctr"/>
          <a:lstStyle/>
          <a:p>
            <a:pPr marL="0" indent="0">
              <a:buNone/>
            </a:pPr>
            <a:r>
              <a:rPr lang="en-US" sz="1000" dirty="0">
                <a:solidFill>
                  <a:srgbClr val="F0F6FC"/>
                </a:solidFill>
                <a:latin typeface="Calibri" pitchFamily="34" charset="0"/>
                <a:ea typeface="Calibri" pitchFamily="34" charset="-122"/>
                <a:cs typeface="Calibri" pitchFamily="34" charset="-120"/>
              </a:rPr>
              <a:t>Installer Snort sur Kali Linux, configurer snort.lua, définir HOME_NET et tester le démarrage.</a:t>
            </a:r>
            <a:endParaRPr lang="en-US" sz="1000" dirty="0"/>
          </a:p>
        </p:txBody>
      </p:sp>
      <p:sp>
        <p:nvSpPr>
          <p:cNvPr id="13" name="Text 11"/>
          <p:cNvSpPr/>
          <p:nvPr/>
        </p:nvSpPr>
        <p:spPr>
          <a:xfrm>
            <a:off x="365760" y="3493008"/>
            <a:ext cx="2560320" cy="228600"/>
          </a:xfrm>
          <a:prstGeom prst="rect">
            <a:avLst/>
          </a:prstGeom>
          <a:noFill/>
          <a:ln/>
        </p:spPr>
        <p:txBody>
          <a:bodyPr wrap="square" lIns="0" tIns="0" rIns="0" bIns="0" rtlCol="0" anchor="ctr"/>
          <a:lstStyle/>
          <a:p>
            <a:pPr marL="0" indent="0">
              <a:buNone/>
            </a:pPr>
            <a:r>
              <a:rPr lang="en-US" sz="1000" b="1" dirty="0">
                <a:solidFill>
                  <a:srgbClr val="00D9FF"/>
                </a:solidFill>
                <a:latin typeface="Calibri" pitchFamily="34" charset="0"/>
                <a:ea typeface="Calibri" pitchFamily="34" charset="-122"/>
                <a:cs typeface="Calibri" pitchFamily="34" charset="-120"/>
              </a:rPr>
              <a:t>Étapes :</a:t>
            </a:r>
            <a:endParaRPr lang="en-US" sz="1000" dirty="0"/>
          </a:p>
        </p:txBody>
      </p:sp>
      <p:sp>
        <p:nvSpPr>
          <p:cNvPr id="14" name="Text 12"/>
          <p:cNvSpPr/>
          <p:nvPr/>
        </p:nvSpPr>
        <p:spPr>
          <a:xfrm>
            <a:off x="365760" y="3749040"/>
            <a:ext cx="2560320" cy="1005840"/>
          </a:xfrm>
          <a:prstGeom prst="rect">
            <a:avLst/>
          </a:prstGeom>
          <a:noFill/>
          <a:ln/>
        </p:spPr>
        <p:txBody>
          <a:bodyPr wrap="square" lIns="0" tIns="0" rIns="0" bIns="0" rtlCol="0" anchor="ctr"/>
          <a:lstStyle/>
          <a:p>
            <a:pPr marL="0" indent="0">
              <a:lnSpc>
                <a:spcPct val="130000"/>
              </a:lnSpc>
              <a:buNone/>
            </a:pPr>
            <a:r>
              <a:rPr lang="en-US" sz="900" b="1" dirty="0">
                <a:solidFill>
                  <a:srgbClr val="00D9FF"/>
                </a:solidFill>
                <a:latin typeface="Calibri" pitchFamily="34" charset="0"/>
                <a:ea typeface="Calibri" pitchFamily="34" charset="-122"/>
                <a:cs typeface="Calibri" pitchFamily="34" charset="-120"/>
              </a:rPr>
              <a:t>1. </a:t>
            </a:r>
            <a:r>
              <a:rPr lang="en-US" sz="1000" dirty="0">
                <a:solidFill>
                  <a:srgbClr val="F0F6FC"/>
                </a:solidFill>
                <a:latin typeface="Calibri" pitchFamily="34" charset="0"/>
                <a:cs typeface="Calibri" pitchFamily="34" charset="-120"/>
              </a:rPr>
              <a:t>sudo apt install snort</a:t>
            </a:r>
            <a:r>
              <a:rPr lang="en-US" sz="900" dirty="0">
                <a:solidFill>
                  <a:srgbClr val="000000"/>
                </a:solidFill>
                <a:latin typeface="Calibri" pitchFamily="34" charset="0"/>
                <a:ea typeface="Calibri" pitchFamily="34" charset="-122"/>
                <a:cs typeface="Calibri" pitchFamily="34" charset="-120"/>
              </a:rPr>
              <a:t>
</a:t>
            </a:r>
            <a:r>
              <a:rPr lang="en-US" sz="900" b="1" dirty="0">
                <a:solidFill>
                  <a:srgbClr val="00D9FF"/>
                </a:solidFill>
                <a:latin typeface="Calibri" pitchFamily="34" charset="0"/>
                <a:ea typeface="Calibri" pitchFamily="34" charset="-122"/>
                <a:cs typeface="Calibri" pitchFamily="34" charset="-120"/>
              </a:rPr>
              <a:t>2. </a:t>
            </a:r>
            <a:r>
              <a:rPr lang="en-US" sz="1000" dirty="0">
                <a:solidFill>
                  <a:srgbClr val="F0F6FC"/>
                </a:solidFill>
                <a:latin typeface="Calibri" pitchFamily="34" charset="0"/>
                <a:cs typeface="Calibri" pitchFamily="34" charset="-120"/>
              </a:rPr>
              <a:t>Éditer /etc/snort/snort.lua</a:t>
            </a:r>
            <a:r>
              <a:rPr lang="en-US" sz="900" dirty="0">
                <a:solidFill>
                  <a:srgbClr val="000000"/>
                </a:solidFill>
                <a:latin typeface="Calibri" pitchFamily="34" charset="0"/>
                <a:ea typeface="Calibri" pitchFamily="34" charset="-122"/>
                <a:cs typeface="Calibri" pitchFamily="34" charset="-120"/>
              </a:rPr>
              <a:t>
</a:t>
            </a:r>
            <a:r>
              <a:rPr lang="en-US" sz="900" b="1" dirty="0">
                <a:solidFill>
                  <a:srgbClr val="00D9FF"/>
                </a:solidFill>
                <a:latin typeface="Calibri" pitchFamily="34" charset="0"/>
                <a:ea typeface="Calibri" pitchFamily="34" charset="-122"/>
                <a:cs typeface="Calibri" pitchFamily="34" charset="-120"/>
              </a:rPr>
              <a:t>3. </a:t>
            </a:r>
            <a:r>
              <a:rPr lang="en-US" sz="1000" dirty="0">
                <a:solidFill>
                  <a:srgbClr val="F0F6FC"/>
                </a:solidFill>
                <a:latin typeface="Calibri" pitchFamily="34" charset="0"/>
                <a:cs typeface="Calibri" pitchFamily="34" charset="-120"/>
              </a:rPr>
              <a:t>Définir HOME_NET et EXTERNAL_NET</a:t>
            </a:r>
            <a:r>
              <a:rPr lang="en-US" sz="900" dirty="0">
                <a:solidFill>
                  <a:srgbClr val="000000"/>
                </a:solidFill>
                <a:latin typeface="Calibri" pitchFamily="34" charset="0"/>
                <a:ea typeface="Calibri" pitchFamily="34" charset="-122"/>
                <a:cs typeface="Calibri" pitchFamily="34" charset="-120"/>
              </a:rPr>
              <a:t>
</a:t>
            </a:r>
            <a:r>
              <a:rPr lang="en-US" sz="900" b="1" dirty="0">
                <a:solidFill>
                  <a:srgbClr val="00D9FF"/>
                </a:solidFill>
                <a:latin typeface="Calibri" pitchFamily="34" charset="0"/>
                <a:ea typeface="Calibri" pitchFamily="34" charset="-122"/>
                <a:cs typeface="Calibri" pitchFamily="34" charset="-120"/>
              </a:rPr>
              <a:t>4. </a:t>
            </a:r>
            <a:r>
              <a:rPr lang="en-US" sz="1000" dirty="0">
                <a:solidFill>
                  <a:srgbClr val="F0F6FC"/>
                </a:solidFill>
                <a:latin typeface="Calibri" pitchFamily="34" charset="0"/>
                <a:cs typeface="Calibri" pitchFamily="34" charset="-120"/>
              </a:rPr>
              <a:t>snort --version (vérification</a:t>
            </a:r>
            <a:r>
              <a:rPr lang="en-US" sz="900" dirty="0">
                <a:solidFill>
                  <a:srgbClr val="8B949E"/>
                </a:solidFill>
                <a:latin typeface="Calibri" pitchFamily="34" charset="0"/>
                <a:ea typeface="Calibri" pitchFamily="34" charset="-122"/>
                <a:cs typeface="Calibri" pitchFamily="34" charset="-120"/>
              </a:rPr>
              <a:t>)</a:t>
            </a:r>
            <a:endParaRPr lang="en-US" sz="900" dirty="0"/>
          </a:p>
        </p:txBody>
      </p:sp>
      <p:sp>
        <p:nvSpPr>
          <p:cNvPr id="15" name="Shape 13"/>
          <p:cNvSpPr/>
          <p:nvPr/>
        </p:nvSpPr>
        <p:spPr>
          <a:xfrm>
            <a:off x="3246120" y="1234440"/>
            <a:ext cx="2743200" cy="3657600"/>
          </a:xfrm>
          <a:prstGeom prst="rect">
            <a:avLst/>
          </a:prstGeom>
          <a:solidFill>
            <a:srgbClr val="161B22"/>
          </a:solidFill>
          <a:ln w="25400">
            <a:solidFill>
              <a:srgbClr val="E3B341"/>
            </a:solidFill>
            <a:prstDash val="solid"/>
          </a:ln>
        </p:spPr>
      </p:sp>
      <p:sp>
        <p:nvSpPr>
          <p:cNvPr id="16" name="Shape 14"/>
          <p:cNvSpPr/>
          <p:nvPr/>
        </p:nvSpPr>
        <p:spPr>
          <a:xfrm>
            <a:off x="3246120" y="1234440"/>
            <a:ext cx="2743200" cy="54864"/>
          </a:xfrm>
          <a:prstGeom prst="rect">
            <a:avLst/>
          </a:prstGeom>
          <a:solidFill>
            <a:srgbClr val="E3B341"/>
          </a:solidFill>
          <a:ln w="12700">
            <a:solidFill>
              <a:srgbClr val="E3B341"/>
            </a:solidFill>
            <a:prstDash val="solid"/>
          </a:ln>
        </p:spPr>
      </p:sp>
      <p:sp>
        <p:nvSpPr>
          <p:cNvPr id="17" name="Text 15"/>
          <p:cNvSpPr/>
          <p:nvPr/>
        </p:nvSpPr>
        <p:spPr>
          <a:xfrm>
            <a:off x="3246120" y="1298448"/>
            <a:ext cx="2743200" cy="365760"/>
          </a:xfrm>
          <a:prstGeom prst="rect">
            <a:avLst/>
          </a:prstGeom>
          <a:noFill/>
          <a:ln/>
        </p:spPr>
        <p:txBody>
          <a:bodyPr wrap="square" lIns="0" tIns="0" rIns="0" bIns="0" rtlCol="0" anchor="ctr"/>
          <a:lstStyle/>
          <a:p>
            <a:pPr marL="0" indent="0" algn="ctr">
              <a:buNone/>
            </a:pPr>
            <a:r>
              <a:rPr lang="en-US" sz="1300" b="1" dirty="0">
                <a:solidFill>
                  <a:srgbClr val="E3B341"/>
                </a:solidFill>
                <a:latin typeface="Calibri" pitchFamily="34" charset="0"/>
                <a:ea typeface="Calibri" pitchFamily="34" charset="-122"/>
                <a:cs typeface="Calibri" pitchFamily="34" charset="-120"/>
              </a:rPr>
              <a:t>TP 2</a:t>
            </a:r>
            <a:endParaRPr lang="en-US" sz="1300" dirty="0"/>
          </a:p>
        </p:txBody>
      </p:sp>
      <p:sp>
        <p:nvSpPr>
          <p:cNvPr id="18" name="Text 16"/>
          <p:cNvSpPr/>
          <p:nvPr/>
        </p:nvSpPr>
        <p:spPr>
          <a:xfrm>
            <a:off x="3337560" y="1664208"/>
            <a:ext cx="2560320" cy="502920"/>
          </a:xfrm>
          <a:prstGeom prst="rect">
            <a:avLst/>
          </a:prstGeom>
          <a:noFill/>
          <a:ln/>
        </p:spPr>
        <p:txBody>
          <a:bodyPr wrap="square" lIns="0" tIns="0" rIns="0" bIns="0" rtlCol="0" anchor="ctr"/>
          <a:lstStyle/>
          <a:p>
            <a:pPr algn="ctr"/>
            <a:r>
              <a:rPr lang="fr-FR" sz="1200" b="1" dirty="0">
                <a:solidFill>
                  <a:srgbClr val="F0F6FC"/>
                </a:solidFill>
                <a:latin typeface="Calibri" pitchFamily="34" charset="0"/>
                <a:cs typeface="Calibri" pitchFamily="34" charset="-120"/>
              </a:rPr>
              <a:t>Écriture de Règles Personnalisées et simulation des attaques</a:t>
            </a:r>
            <a:endParaRPr lang="en-US" sz="1200" b="1" dirty="0">
              <a:solidFill>
                <a:srgbClr val="F0F6FC"/>
              </a:solidFill>
              <a:latin typeface="Calibri" pitchFamily="34" charset="0"/>
              <a:cs typeface="Calibri" pitchFamily="34" charset="-120"/>
            </a:endParaRPr>
          </a:p>
        </p:txBody>
      </p:sp>
      <p:sp>
        <p:nvSpPr>
          <p:cNvPr id="20" name="Text 18"/>
          <p:cNvSpPr/>
          <p:nvPr/>
        </p:nvSpPr>
        <p:spPr>
          <a:xfrm>
            <a:off x="3886200" y="2212848"/>
            <a:ext cx="1463040" cy="256032"/>
          </a:xfrm>
          <a:prstGeom prst="rect">
            <a:avLst/>
          </a:prstGeom>
          <a:noFill/>
          <a:ln/>
        </p:spPr>
        <p:txBody>
          <a:bodyPr wrap="square" lIns="0" tIns="0" rIns="0" bIns="0" rtlCol="0" anchor="ctr"/>
          <a:lstStyle/>
          <a:p>
            <a:pPr marL="0" indent="0" algn="ctr">
              <a:buNone/>
            </a:pPr>
            <a:endParaRPr lang="en-US" sz="1000" dirty="0"/>
          </a:p>
        </p:txBody>
      </p:sp>
      <p:sp>
        <p:nvSpPr>
          <p:cNvPr id="21" name="Text 19"/>
          <p:cNvSpPr/>
          <p:nvPr/>
        </p:nvSpPr>
        <p:spPr>
          <a:xfrm>
            <a:off x="3337560" y="2560320"/>
            <a:ext cx="2560320" cy="868680"/>
          </a:xfrm>
          <a:prstGeom prst="rect">
            <a:avLst/>
          </a:prstGeom>
          <a:noFill/>
          <a:ln/>
        </p:spPr>
        <p:txBody>
          <a:bodyPr wrap="square" lIns="0" tIns="0" rIns="0" bIns="0" rtlCol="0" anchor="ctr"/>
          <a:lstStyle/>
          <a:p>
            <a:r>
              <a:rPr lang="fr-FR" sz="1000" dirty="0">
                <a:solidFill>
                  <a:srgbClr val="F0F6FC"/>
                </a:solidFill>
                <a:latin typeface="Calibri" pitchFamily="34" charset="0"/>
                <a:cs typeface="Calibri" pitchFamily="34" charset="-120"/>
              </a:rPr>
              <a:t>Utiliser le mode IDS et rédiger des règles de détection personnalisées , puis simuler des attaques (</a:t>
            </a:r>
            <a:r>
              <a:rPr lang="fr-FR" sz="1000" dirty="0" err="1">
                <a:solidFill>
                  <a:srgbClr val="F0F6FC"/>
                </a:solidFill>
                <a:latin typeface="Calibri" pitchFamily="34" charset="0"/>
                <a:cs typeface="Calibri" pitchFamily="34" charset="-120"/>
              </a:rPr>
              <a:t>Nmap</a:t>
            </a:r>
            <a:r>
              <a:rPr lang="fr-FR" sz="1000" dirty="0">
                <a:solidFill>
                  <a:srgbClr val="F0F6FC"/>
                </a:solidFill>
                <a:latin typeface="Calibri" pitchFamily="34" charset="0"/>
                <a:cs typeface="Calibri" pitchFamily="34" charset="-120"/>
              </a:rPr>
              <a:t> SYN Scan, Ping Flood, Brute Force SSH avec Hydra) et analyser les alertes générées</a:t>
            </a:r>
            <a:endParaRPr lang="en-US" sz="1000" dirty="0">
              <a:solidFill>
                <a:srgbClr val="F0F6FC"/>
              </a:solidFill>
              <a:latin typeface="Calibri" pitchFamily="34" charset="0"/>
              <a:cs typeface="Calibri" pitchFamily="34" charset="-120"/>
            </a:endParaRPr>
          </a:p>
        </p:txBody>
      </p:sp>
      <p:sp>
        <p:nvSpPr>
          <p:cNvPr id="22" name="Text 20"/>
          <p:cNvSpPr/>
          <p:nvPr/>
        </p:nvSpPr>
        <p:spPr>
          <a:xfrm>
            <a:off x="3337560" y="3493008"/>
            <a:ext cx="2560320" cy="228600"/>
          </a:xfrm>
          <a:prstGeom prst="rect">
            <a:avLst/>
          </a:prstGeom>
          <a:noFill/>
          <a:ln/>
        </p:spPr>
        <p:txBody>
          <a:bodyPr wrap="square" lIns="0" tIns="0" rIns="0" bIns="0" rtlCol="0" anchor="ctr"/>
          <a:lstStyle/>
          <a:p>
            <a:pPr marL="0" indent="0">
              <a:buNone/>
            </a:pPr>
            <a:r>
              <a:rPr lang="en-US" sz="1000" b="1" dirty="0">
                <a:solidFill>
                  <a:srgbClr val="E3B341"/>
                </a:solidFill>
                <a:latin typeface="Calibri" pitchFamily="34" charset="0"/>
                <a:ea typeface="Calibri" pitchFamily="34" charset="-122"/>
                <a:cs typeface="Calibri" pitchFamily="34" charset="-120"/>
              </a:rPr>
              <a:t>Étapes :</a:t>
            </a:r>
            <a:endParaRPr lang="en-US" sz="1000" dirty="0"/>
          </a:p>
        </p:txBody>
      </p:sp>
      <p:sp>
        <p:nvSpPr>
          <p:cNvPr id="23" name="Text 21"/>
          <p:cNvSpPr/>
          <p:nvPr/>
        </p:nvSpPr>
        <p:spPr>
          <a:xfrm>
            <a:off x="3337560" y="3831336"/>
            <a:ext cx="2560320" cy="1005840"/>
          </a:xfrm>
          <a:prstGeom prst="rect">
            <a:avLst/>
          </a:prstGeom>
          <a:noFill/>
          <a:ln/>
        </p:spPr>
        <p:txBody>
          <a:bodyPr wrap="square" lIns="0" tIns="0" rIns="0" bIns="0" rtlCol="0" anchor="ctr"/>
          <a:lstStyle/>
          <a:p>
            <a:pPr>
              <a:lnSpc>
                <a:spcPct val="130000"/>
              </a:lnSpc>
            </a:pPr>
            <a:r>
              <a:rPr lang="en-US" sz="900" b="1" dirty="0">
                <a:solidFill>
                  <a:srgbClr val="E3B341"/>
                </a:solidFill>
                <a:latin typeface="Calibri" pitchFamily="34" charset="0"/>
                <a:ea typeface="Calibri" pitchFamily="34" charset="-122"/>
                <a:cs typeface="Calibri" pitchFamily="34" charset="-120"/>
              </a:rPr>
              <a:t>1. </a:t>
            </a:r>
            <a:r>
              <a:rPr lang="fr-FR" sz="1000" dirty="0">
                <a:solidFill>
                  <a:srgbClr val="F0F6FC"/>
                </a:solidFill>
                <a:latin typeface="Calibri" pitchFamily="34" charset="0"/>
                <a:cs typeface="Calibri" pitchFamily="34" charset="-120"/>
              </a:rPr>
              <a:t>Rédiger des règles (Ping, Telnet, SSH, </a:t>
            </a:r>
            <a:r>
              <a:rPr lang="fr-FR" sz="1000" dirty="0" err="1">
                <a:solidFill>
                  <a:srgbClr val="F0F6FC"/>
                </a:solidFill>
                <a:latin typeface="Calibri" pitchFamily="34" charset="0"/>
                <a:cs typeface="Calibri" pitchFamily="34" charset="-120"/>
              </a:rPr>
              <a:t>Nmap</a:t>
            </a:r>
            <a:r>
              <a:rPr lang="fr-FR" sz="1000" dirty="0">
                <a:solidFill>
                  <a:srgbClr val="F0F6FC"/>
                </a:solidFill>
                <a:latin typeface="Calibri" pitchFamily="34" charset="0"/>
                <a:cs typeface="Calibri" pitchFamily="34" charset="-120"/>
              </a:rPr>
              <a:t>) dans </a:t>
            </a:r>
            <a:r>
              <a:rPr lang="fr-FR" sz="1000" dirty="0" err="1">
                <a:solidFill>
                  <a:srgbClr val="F0F6FC"/>
                </a:solidFill>
                <a:latin typeface="Calibri" pitchFamily="34" charset="0"/>
                <a:cs typeface="Calibri" pitchFamily="34" charset="-120"/>
              </a:rPr>
              <a:t>local.rules</a:t>
            </a:r>
            <a:r>
              <a:rPr lang="fr-FR" sz="1000" dirty="0">
                <a:solidFill>
                  <a:srgbClr val="F0F6FC"/>
                </a:solidFill>
                <a:latin typeface="Calibri" pitchFamily="34" charset="0"/>
                <a:cs typeface="Calibri" pitchFamily="34" charset="-120"/>
              </a:rPr>
              <a:t>.</a:t>
            </a:r>
            <a:r>
              <a:rPr lang="en-US" sz="900" dirty="0">
                <a:solidFill>
                  <a:srgbClr val="000000"/>
                </a:solidFill>
                <a:latin typeface="Calibri" pitchFamily="34" charset="0"/>
                <a:ea typeface="Calibri" pitchFamily="34" charset="-122"/>
                <a:cs typeface="Calibri" pitchFamily="34" charset="-120"/>
              </a:rPr>
              <a:t>
</a:t>
            </a:r>
            <a:r>
              <a:rPr lang="en-US" sz="900" b="1" dirty="0">
                <a:solidFill>
                  <a:srgbClr val="E3B341"/>
                </a:solidFill>
                <a:latin typeface="Calibri" pitchFamily="34" charset="0"/>
                <a:ea typeface="Calibri" pitchFamily="34" charset="-122"/>
                <a:cs typeface="Calibri" pitchFamily="34" charset="-120"/>
              </a:rPr>
              <a:t>2. </a:t>
            </a:r>
            <a:r>
              <a:rPr lang="en-US" sz="1000" dirty="0">
                <a:solidFill>
                  <a:srgbClr val="F0F6FC"/>
                </a:solidFill>
                <a:latin typeface="Calibri" pitchFamily="34" charset="0"/>
                <a:cs typeface="Calibri" pitchFamily="34" charset="-120"/>
              </a:rPr>
              <a:t>Lancer Snort </a:t>
            </a:r>
            <a:r>
              <a:rPr lang="en-US" sz="1000" dirty="0" err="1">
                <a:solidFill>
                  <a:srgbClr val="F0F6FC"/>
                </a:solidFill>
                <a:latin typeface="Calibri" pitchFamily="34" charset="0"/>
                <a:cs typeface="Calibri" pitchFamily="34" charset="-120"/>
              </a:rPr>
              <a:t>en</a:t>
            </a:r>
            <a:r>
              <a:rPr lang="en-US" sz="1000" dirty="0">
                <a:solidFill>
                  <a:srgbClr val="F0F6FC"/>
                </a:solidFill>
                <a:latin typeface="Calibri" pitchFamily="34" charset="0"/>
                <a:cs typeface="Calibri" pitchFamily="34" charset="-120"/>
              </a:rPr>
              <a:t> mode IDS.</a:t>
            </a:r>
            <a:r>
              <a:rPr lang="en-US" sz="900" dirty="0">
                <a:solidFill>
                  <a:srgbClr val="000000"/>
                </a:solidFill>
                <a:latin typeface="Calibri" pitchFamily="34" charset="0"/>
                <a:ea typeface="Calibri" pitchFamily="34" charset="-122"/>
                <a:cs typeface="Calibri" pitchFamily="34" charset="-120"/>
              </a:rPr>
              <a:t>
</a:t>
            </a:r>
            <a:r>
              <a:rPr lang="en-US" sz="900" b="1" dirty="0">
                <a:solidFill>
                  <a:srgbClr val="E3B341"/>
                </a:solidFill>
                <a:latin typeface="Calibri" pitchFamily="34" charset="0"/>
                <a:ea typeface="Calibri" pitchFamily="34" charset="-122"/>
                <a:cs typeface="Calibri" pitchFamily="34" charset="-120"/>
              </a:rPr>
              <a:t>3. </a:t>
            </a:r>
            <a:r>
              <a:rPr lang="fr-FR" sz="1000" dirty="0">
                <a:solidFill>
                  <a:srgbClr val="F0F6FC"/>
                </a:solidFill>
                <a:latin typeface="Calibri" pitchFamily="34" charset="0"/>
                <a:cs typeface="Calibri" pitchFamily="34" charset="-120"/>
              </a:rPr>
              <a:t>Simuler les attaques (</a:t>
            </a:r>
            <a:r>
              <a:rPr lang="fr-FR" sz="1000" dirty="0" err="1">
                <a:solidFill>
                  <a:srgbClr val="F0F6FC"/>
                </a:solidFill>
                <a:latin typeface="Calibri" pitchFamily="34" charset="0"/>
                <a:cs typeface="Calibri" pitchFamily="34" charset="-120"/>
              </a:rPr>
              <a:t>Nmap</a:t>
            </a:r>
            <a:r>
              <a:rPr lang="fr-FR" sz="1000" dirty="0">
                <a:solidFill>
                  <a:srgbClr val="F0F6FC"/>
                </a:solidFill>
                <a:latin typeface="Calibri" pitchFamily="34" charset="0"/>
                <a:cs typeface="Calibri" pitchFamily="34" charset="-120"/>
              </a:rPr>
              <a:t>, Ping, Hydra).</a:t>
            </a:r>
            <a:r>
              <a:rPr lang="en-US" sz="900" dirty="0">
                <a:solidFill>
                  <a:srgbClr val="000000"/>
                </a:solidFill>
                <a:latin typeface="Calibri" pitchFamily="34" charset="0"/>
                <a:ea typeface="Calibri" pitchFamily="34" charset="-122"/>
                <a:cs typeface="Calibri" pitchFamily="34" charset="-120"/>
              </a:rPr>
              <a:t>
</a:t>
            </a:r>
            <a:endParaRPr lang="en-US" sz="1000" dirty="0">
              <a:solidFill>
                <a:srgbClr val="F0F6FC"/>
              </a:solidFill>
              <a:latin typeface="Calibri" pitchFamily="34" charset="0"/>
              <a:cs typeface="Calibri" pitchFamily="34" charset="-120"/>
            </a:endParaRPr>
          </a:p>
        </p:txBody>
      </p:sp>
      <p:sp>
        <p:nvSpPr>
          <p:cNvPr id="24" name="Shape 22"/>
          <p:cNvSpPr/>
          <p:nvPr/>
        </p:nvSpPr>
        <p:spPr>
          <a:xfrm>
            <a:off x="6217920" y="1234440"/>
            <a:ext cx="2743200" cy="3657600"/>
          </a:xfrm>
          <a:prstGeom prst="rect">
            <a:avLst/>
          </a:prstGeom>
          <a:solidFill>
            <a:srgbClr val="161B22"/>
          </a:solidFill>
          <a:ln w="25400">
            <a:solidFill>
              <a:srgbClr val="F85149"/>
            </a:solidFill>
            <a:prstDash val="solid"/>
          </a:ln>
        </p:spPr>
      </p:sp>
      <p:sp>
        <p:nvSpPr>
          <p:cNvPr id="25" name="Shape 23"/>
          <p:cNvSpPr/>
          <p:nvPr/>
        </p:nvSpPr>
        <p:spPr>
          <a:xfrm>
            <a:off x="6217920" y="1234440"/>
            <a:ext cx="2743200" cy="54864"/>
          </a:xfrm>
          <a:prstGeom prst="rect">
            <a:avLst/>
          </a:prstGeom>
          <a:solidFill>
            <a:srgbClr val="F85149"/>
          </a:solidFill>
          <a:ln w="12700">
            <a:solidFill>
              <a:srgbClr val="F85149"/>
            </a:solidFill>
            <a:prstDash val="solid"/>
          </a:ln>
        </p:spPr>
      </p:sp>
      <p:sp>
        <p:nvSpPr>
          <p:cNvPr id="26" name="Text 24"/>
          <p:cNvSpPr/>
          <p:nvPr/>
        </p:nvSpPr>
        <p:spPr>
          <a:xfrm>
            <a:off x="6217920" y="1298448"/>
            <a:ext cx="2743200" cy="365760"/>
          </a:xfrm>
          <a:prstGeom prst="rect">
            <a:avLst/>
          </a:prstGeom>
          <a:noFill/>
          <a:ln/>
        </p:spPr>
        <p:txBody>
          <a:bodyPr wrap="square" lIns="0" tIns="0" rIns="0" bIns="0" rtlCol="0" anchor="ctr"/>
          <a:lstStyle/>
          <a:p>
            <a:pPr marL="0" indent="0" algn="ctr">
              <a:buNone/>
            </a:pPr>
            <a:r>
              <a:rPr lang="en-US" sz="1300" b="1" dirty="0">
                <a:solidFill>
                  <a:srgbClr val="F85149"/>
                </a:solidFill>
                <a:latin typeface="Calibri" pitchFamily="34" charset="0"/>
                <a:ea typeface="Calibri" pitchFamily="34" charset="-122"/>
                <a:cs typeface="Calibri" pitchFamily="34" charset="-120"/>
              </a:rPr>
              <a:t>TP 3</a:t>
            </a:r>
            <a:endParaRPr lang="en-US" sz="1300" dirty="0"/>
          </a:p>
        </p:txBody>
      </p:sp>
      <p:sp>
        <p:nvSpPr>
          <p:cNvPr id="27" name="Text 25"/>
          <p:cNvSpPr/>
          <p:nvPr/>
        </p:nvSpPr>
        <p:spPr>
          <a:xfrm>
            <a:off x="6309360" y="1664208"/>
            <a:ext cx="2560320" cy="502920"/>
          </a:xfrm>
          <a:prstGeom prst="rect">
            <a:avLst/>
          </a:prstGeom>
          <a:noFill/>
          <a:ln/>
        </p:spPr>
        <p:txBody>
          <a:bodyPr wrap="square" lIns="0" tIns="0" rIns="0" bIns="0" rtlCol="0" anchor="ctr"/>
          <a:lstStyle/>
          <a:p>
            <a:pPr algn="ctr"/>
            <a:r>
              <a:rPr lang="fr-FR" sz="1200" b="1" dirty="0">
                <a:solidFill>
                  <a:srgbClr val="F0F6FC"/>
                </a:solidFill>
                <a:latin typeface="Calibri" pitchFamily="34" charset="0"/>
                <a:cs typeface="Calibri" pitchFamily="34" charset="-120"/>
              </a:rPr>
              <a:t>Règles IPS Actives — drop &amp; </a:t>
            </a:r>
            <a:r>
              <a:rPr lang="fr-FR" sz="1200" b="1" dirty="0" err="1">
                <a:solidFill>
                  <a:srgbClr val="F0F6FC"/>
                </a:solidFill>
                <a:latin typeface="Calibri" pitchFamily="34" charset="0"/>
                <a:cs typeface="Calibri" pitchFamily="34" charset="-120"/>
              </a:rPr>
              <a:t>reject</a:t>
            </a:r>
            <a:endParaRPr lang="fr-FR" sz="1200" b="1" dirty="0">
              <a:solidFill>
                <a:srgbClr val="F0F6FC"/>
              </a:solidFill>
              <a:latin typeface="Calibri" pitchFamily="34" charset="0"/>
              <a:cs typeface="Calibri" pitchFamily="34" charset="-120"/>
            </a:endParaRPr>
          </a:p>
        </p:txBody>
      </p:sp>
      <p:sp>
        <p:nvSpPr>
          <p:cNvPr id="29" name="Text 27"/>
          <p:cNvSpPr/>
          <p:nvPr/>
        </p:nvSpPr>
        <p:spPr>
          <a:xfrm>
            <a:off x="6858000" y="2212848"/>
            <a:ext cx="1463040" cy="256032"/>
          </a:xfrm>
          <a:prstGeom prst="rect">
            <a:avLst/>
          </a:prstGeom>
          <a:noFill/>
          <a:ln/>
        </p:spPr>
        <p:txBody>
          <a:bodyPr wrap="square" lIns="0" tIns="0" rIns="0" bIns="0" rtlCol="0" anchor="ctr"/>
          <a:lstStyle/>
          <a:p>
            <a:pPr marL="0" indent="0" algn="ctr">
              <a:buNone/>
            </a:pPr>
            <a:endParaRPr lang="en-US" sz="1000" dirty="0"/>
          </a:p>
        </p:txBody>
      </p:sp>
      <p:sp>
        <p:nvSpPr>
          <p:cNvPr id="30" name="Text 28"/>
          <p:cNvSpPr/>
          <p:nvPr/>
        </p:nvSpPr>
        <p:spPr>
          <a:xfrm>
            <a:off x="6309360" y="2400300"/>
            <a:ext cx="2560320" cy="868680"/>
          </a:xfrm>
          <a:prstGeom prst="rect">
            <a:avLst/>
          </a:prstGeom>
          <a:noFill/>
          <a:ln/>
        </p:spPr>
        <p:txBody>
          <a:bodyPr wrap="square" lIns="0" tIns="0" rIns="0" bIns="0" rtlCol="0" anchor="ctr"/>
          <a:lstStyle/>
          <a:p>
            <a:r>
              <a:rPr lang="fr-FR" sz="1000" dirty="0">
                <a:solidFill>
                  <a:srgbClr val="F0F6FC"/>
                </a:solidFill>
                <a:latin typeface="Calibri" pitchFamily="34" charset="0"/>
                <a:cs typeface="Calibri" pitchFamily="34" charset="-120"/>
              </a:rPr>
              <a:t>Passer du mode IDS passif au mode IPS actif avec des règles drop et </a:t>
            </a:r>
            <a:r>
              <a:rPr lang="fr-FR" sz="1000" dirty="0" err="1">
                <a:solidFill>
                  <a:srgbClr val="F0F6FC"/>
                </a:solidFill>
                <a:latin typeface="Calibri" pitchFamily="34" charset="0"/>
                <a:cs typeface="Calibri" pitchFamily="34" charset="-120"/>
              </a:rPr>
              <a:t>reject</a:t>
            </a:r>
            <a:r>
              <a:rPr lang="fr-FR" sz="1000" dirty="0">
                <a:solidFill>
                  <a:srgbClr val="F0F6FC"/>
                </a:solidFill>
                <a:latin typeface="Calibri" pitchFamily="34" charset="0"/>
                <a:cs typeface="Calibri" pitchFamily="34" charset="-120"/>
              </a:rPr>
              <a:t>, puis vérifier le blocage en temps réel.</a:t>
            </a:r>
            <a:endParaRPr lang="en-US" sz="1000" dirty="0">
              <a:solidFill>
                <a:srgbClr val="F0F6FC"/>
              </a:solidFill>
              <a:latin typeface="Calibri" pitchFamily="34" charset="0"/>
              <a:cs typeface="Calibri" pitchFamily="34" charset="-120"/>
            </a:endParaRPr>
          </a:p>
        </p:txBody>
      </p:sp>
      <p:sp>
        <p:nvSpPr>
          <p:cNvPr id="31" name="Text 29"/>
          <p:cNvSpPr/>
          <p:nvPr/>
        </p:nvSpPr>
        <p:spPr>
          <a:xfrm>
            <a:off x="6309360" y="3493008"/>
            <a:ext cx="2560320" cy="228600"/>
          </a:xfrm>
          <a:prstGeom prst="rect">
            <a:avLst/>
          </a:prstGeom>
          <a:noFill/>
          <a:ln/>
        </p:spPr>
        <p:txBody>
          <a:bodyPr wrap="square" lIns="0" tIns="0" rIns="0" bIns="0" rtlCol="0" anchor="ctr"/>
          <a:lstStyle/>
          <a:p>
            <a:pPr marL="0" indent="0">
              <a:buNone/>
            </a:pPr>
            <a:r>
              <a:rPr lang="en-US" sz="1000" b="1" dirty="0">
                <a:solidFill>
                  <a:srgbClr val="F85149"/>
                </a:solidFill>
                <a:latin typeface="Calibri" pitchFamily="34" charset="0"/>
                <a:ea typeface="Calibri" pitchFamily="34" charset="-122"/>
                <a:cs typeface="Calibri" pitchFamily="34" charset="-120"/>
              </a:rPr>
              <a:t>Étapes :</a:t>
            </a:r>
            <a:endParaRPr lang="en-US" sz="1000" dirty="0"/>
          </a:p>
        </p:txBody>
      </p:sp>
      <p:sp>
        <p:nvSpPr>
          <p:cNvPr id="32" name="Text 30"/>
          <p:cNvSpPr/>
          <p:nvPr/>
        </p:nvSpPr>
        <p:spPr>
          <a:xfrm>
            <a:off x="6309360" y="3749040"/>
            <a:ext cx="2560320" cy="1005840"/>
          </a:xfrm>
          <a:prstGeom prst="rect">
            <a:avLst/>
          </a:prstGeom>
          <a:noFill/>
          <a:ln/>
        </p:spPr>
        <p:txBody>
          <a:bodyPr wrap="square" lIns="0" tIns="0" rIns="0" bIns="0" rtlCol="0" anchor="ctr"/>
          <a:lstStyle/>
          <a:p>
            <a:pPr>
              <a:lnSpc>
                <a:spcPct val="130000"/>
              </a:lnSpc>
            </a:pPr>
            <a:r>
              <a:rPr lang="en-US" sz="1050" b="1" dirty="0">
                <a:solidFill>
                  <a:srgbClr val="F85149"/>
                </a:solidFill>
                <a:latin typeface="Calibri" pitchFamily="34" charset="0"/>
                <a:ea typeface="Calibri" pitchFamily="34" charset="-122"/>
                <a:cs typeface="Calibri" pitchFamily="34" charset="-120"/>
              </a:rPr>
              <a:t>1. </a:t>
            </a:r>
            <a:r>
              <a:rPr lang="fr-FR" sz="1000" dirty="0">
                <a:solidFill>
                  <a:srgbClr val="F0F6FC"/>
                </a:solidFill>
                <a:latin typeface="Calibri" pitchFamily="34" charset="0"/>
                <a:cs typeface="Calibri" pitchFamily="34" charset="-120"/>
              </a:rPr>
              <a:t>Rediriger le trafic vers </a:t>
            </a:r>
            <a:r>
              <a:rPr lang="fr-FR" sz="1000" dirty="0" err="1">
                <a:solidFill>
                  <a:srgbClr val="F0F6FC"/>
                </a:solidFill>
                <a:latin typeface="Calibri" pitchFamily="34" charset="0"/>
                <a:cs typeface="Calibri" pitchFamily="34" charset="-120"/>
              </a:rPr>
              <a:t>Snort</a:t>
            </a:r>
            <a:r>
              <a:rPr lang="fr-FR" sz="1000" dirty="0">
                <a:solidFill>
                  <a:srgbClr val="F0F6FC"/>
                </a:solidFill>
                <a:latin typeface="Calibri" pitchFamily="34" charset="0"/>
                <a:cs typeface="Calibri" pitchFamily="34" charset="-120"/>
              </a:rPr>
              <a:t> avec </a:t>
            </a:r>
            <a:r>
              <a:rPr lang="fr-FR" sz="1000" dirty="0" err="1">
                <a:solidFill>
                  <a:srgbClr val="F0F6FC"/>
                </a:solidFill>
                <a:latin typeface="Calibri" pitchFamily="34" charset="0"/>
                <a:cs typeface="Calibri" pitchFamily="34" charset="-120"/>
              </a:rPr>
              <a:t>iptables</a:t>
            </a:r>
            <a:r>
              <a:rPr lang="fr-FR" sz="1000" dirty="0">
                <a:solidFill>
                  <a:srgbClr val="F0F6FC"/>
                </a:solidFill>
                <a:latin typeface="Calibri" pitchFamily="34" charset="0"/>
                <a:cs typeface="Calibri" pitchFamily="34" charset="-120"/>
              </a:rPr>
              <a:t>.</a:t>
            </a:r>
            <a:r>
              <a:rPr lang="en-US" sz="1050" i="1" dirty="0">
                <a:solidFill>
                  <a:srgbClr val="000000"/>
                </a:solidFill>
                <a:latin typeface="Calibri" pitchFamily="34" charset="0"/>
                <a:ea typeface="Calibri" pitchFamily="34" charset="-122"/>
                <a:cs typeface="Calibri" pitchFamily="34" charset="-120"/>
              </a:rPr>
              <a:t>
</a:t>
            </a:r>
            <a:r>
              <a:rPr lang="en-US" sz="1050" b="1" i="1" dirty="0">
                <a:solidFill>
                  <a:srgbClr val="F85149"/>
                </a:solidFill>
                <a:latin typeface="Calibri" pitchFamily="34" charset="0"/>
                <a:ea typeface="Calibri" pitchFamily="34" charset="-122"/>
                <a:cs typeface="Calibri" pitchFamily="34" charset="-120"/>
              </a:rPr>
              <a:t>2. </a:t>
            </a:r>
            <a:r>
              <a:rPr lang="fr-FR" sz="1000" dirty="0">
                <a:solidFill>
                  <a:srgbClr val="F0F6FC"/>
                </a:solidFill>
                <a:latin typeface="Calibri" pitchFamily="34" charset="0"/>
                <a:cs typeface="Calibri" pitchFamily="34" charset="-120"/>
              </a:rPr>
              <a:t>Lancer </a:t>
            </a:r>
            <a:r>
              <a:rPr lang="fr-FR" sz="1000" dirty="0" err="1">
                <a:solidFill>
                  <a:srgbClr val="F0F6FC"/>
                </a:solidFill>
                <a:latin typeface="Calibri" pitchFamily="34" charset="0"/>
                <a:cs typeface="Calibri" pitchFamily="34" charset="-120"/>
              </a:rPr>
              <a:t>Snort</a:t>
            </a:r>
            <a:r>
              <a:rPr lang="fr-FR" sz="1000" dirty="0">
                <a:solidFill>
                  <a:srgbClr val="F0F6FC"/>
                </a:solidFill>
                <a:latin typeface="Calibri" pitchFamily="34" charset="0"/>
                <a:cs typeface="Calibri" pitchFamily="34" charset="-120"/>
              </a:rPr>
              <a:t> en mode </a:t>
            </a:r>
            <a:r>
              <a:rPr lang="fr-FR" sz="1000" dirty="0" err="1">
                <a:solidFill>
                  <a:srgbClr val="F0F6FC"/>
                </a:solidFill>
                <a:latin typeface="Calibri" pitchFamily="34" charset="0"/>
                <a:cs typeface="Calibri" pitchFamily="34" charset="-120"/>
              </a:rPr>
              <a:t>inline</a:t>
            </a:r>
            <a:r>
              <a:rPr lang="fr-FR" sz="1000" dirty="0">
                <a:solidFill>
                  <a:srgbClr val="F0F6FC"/>
                </a:solidFill>
                <a:latin typeface="Calibri" pitchFamily="34" charset="0"/>
                <a:cs typeface="Calibri" pitchFamily="34" charset="-120"/>
              </a:rPr>
              <a:t> avec le flag -Q</a:t>
            </a:r>
            <a:r>
              <a:rPr lang="fr-FR" sz="1050" i="1" dirty="0"/>
              <a:t>.</a:t>
            </a:r>
            <a:r>
              <a:rPr lang="en-US" sz="1050" i="1" dirty="0">
                <a:solidFill>
                  <a:srgbClr val="000000"/>
                </a:solidFill>
                <a:latin typeface="Calibri" pitchFamily="34" charset="0"/>
                <a:ea typeface="Calibri" pitchFamily="34" charset="-122"/>
                <a:cs typeface="Calibri" pitchFamily="34" charset="-120"/>
              </a:rPr>
              <a:t>
</a:t>
            </a:r>
            <a:r>
              <a:rPr lang="en-US" sz="1050" b="1" i="1" dirty="0">
                <a:solidFill>
                  <a:srgbClr val="F85149"/>
                </a:solidFill>
                <a:latin typeface="Calibri" pitchFamily="34" charset="0"/>
                <a:ea typeface="Calibri" pitchFamily="34" charset="-122"/>
                <a:cs typeface="Calibri" pitchFamily="34" charset="-120"/>
              </a:rPr>
              <a:t>3. </a:t>
            </a:r>
            <a:r>
              <a:rPr lang="fr-FR" sz="1000" dirty="0">
                <a:solidFill>
                  <a:srgbClr val="F0F6FC"/>
                </a:solidFill>
                <a:latin typeface="Calibri" pitchFamily="34" charset="0"/>
                <a:cs typeface="Calibri" pitchFamily="34" charset="-120"/>
              </a:rPr>
              <a:t>Tester les règles de blocage (drop/</a:t>
            </a:r>
            <a:r>
              <a:rPr lang="fr-FR" sz="1000" dirty="0" err="1">
                <a:solidFill>
                  <a:srgbClr val="F0F6FC"/>
                </a:solidFill>
                <a:latin typeface="Calibri" pitchFamily="34" charset="0"/>
                <a:cs typeface="Calibri" pitchFamily="34" charset="-120"/>
              </a:rPr>
              <a:t>reject</a:t>
            </a:r>
            <a:r>
              <a:rPr lang="fr-FR" sz="1050" i="1" dirty="0"/>
              <a:t>).</a:t>
            </a:r>
            <a:r>
              <a:rPr lang="en-US" sz="1050" i="1" dirty="0">
                <a:solidFill>
                  <a:srgbClr val="000000"/>
                </a:solidFill>
                <a:latin typeface="Calibri" pitchFamily="34" charset="0"/>
                <a:ea typeface="Calibri" pitchFamily="34" charset="-122"/>
                <a:cs typeface="Calibri" pitchFamily="34" charset="-120"/>
              </a:rPr>
              <a:t>
</a:t>
            </a:r>
            <a:r>
              <a:rPr lang="en-US" sz="1050" b="1" i="1" dirty="0">
                <a:solidFill>
                  <a:srgbClr val="F85149"/>
                </a:solidFill>
                <a:latin typeface="Calibri" pitchFamily="34" charset="0"/>
                <a:ea typeface="Calibri" pitchFamily="34" charset="-122"/>
                <a:cs typeface="Calibri" pitchFamily="34" charset="-120"/>
              </a:rPr>
              <a:t>4. </a:t>
            </a:r>
            <a:r>
              <a:rPr lang="fr-FR" sz="1000" dirty="0">
                <a:solidFill>
                  <a:srgbClr val="F0F6FC"/>
                </a:solidFill>
                <a:latin typeface="Calibri" pitchFamily="34" charset="0"/>
                <a:cs typeface="Calibri" pitchFamily="34" charset="-120"/>
              </a:rPr>
              <a:t>Nettoyer les règles de pare-feu (</a:t>
            </a:r>
            <a:r>
              <a:rPr lang="fr-FR" sz="1000" dirty="0" err="1">
                <a:solidFill>
                  <a:srgbClr val="F0F6FC"/>
                </a:solidFill>
                <a:latin typeface="Calibri" pitchFamily="34" charset="0"/>
                <a:cs typeface="Calibri" pitchFamily="34" charset="-120"/>
              </a:rPr>
              <a:t>iptables</a:t>
            </a:r>
            <a:r>
              <a:rPr lang="fr-FR" sz="1000" dirty="0">
                <a:solidFill>
                  <a:srgbClr val="F0F6FC"/>
                </a:solidFill>
                <a:latin typeface="Calibri" pitchFamily="34" charset="0"/>
                <a:cs typeface="Calibri" pitchFamily="34" charset="-120"/>
              </a:rPr>
              <a:t> </a:t>
            </a:r>
            <a:r>
              <a:rPr lang="fr-FR" sz="1050" dirty="0"/>
              <a:t>-F).</a:t>
            </a:r>
            <a:endParaRPr lang="en-US" sz="1050" dirty="0">
              <a:solidFill>
                <a:srgbClr val="F0F6FC"/>
              </a:solidFill>
              <a:latin typeface="Calibri" pitchFamily="34" charset="0"/>
              <a:cs typeface="Calibri" pitchFamily="34" charset="-12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12">
    <p:bg>
      <p:bgPr>
        <a:solidFill>
          <a:srgbClr val="0D111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D9FF"/>
          </a:solidFill>
          <a:ln w="12700">
            <a:solidFill>
              <a:srgbClr val="00D9FF"/>
            </a:solidFill>
            <a:prstDash val="solid"/>
          </a:ln>
        </p:spPr>
      </p:sp>
      <p:sp>
        <p:nvSpPr>
          <p:cNvPr id="3" name="Shape 1"/>
          <p:cNvSpPr/>
          <p:nvPr/>
        </p:nvSpPr>
        <p:spPr>
          <a:xfrm>
            <a:off x="548640" y="365760"/>
            <a:ext cx="8046720" cy="4389120"/>
          </a:xfrm>
          <a:prstGeom prst="rect">
            <a:avLst/>
          </a:prstGeom>
          <a:solidFill>
            <a:srgbClr val="161B22"/>
          </a:solidFill>
          <a:ln w="12700">
            <a:solidFill>
              <a:srgbClr val="30363D"/>
            </a:solidFill>
            <a:prstDash val="solid"/>
          </a:ln>
        </p:spPr>
      </p:sp>
      <p:sp>
        <p:nvSpPr>
          <p:cNvPr id="4" name="Shape 2"/>
          <p:cNvSpPr/>
          <p:nvPr/>
        </p:nvSpPr>
        <p:spPr>
          <a:xfrm>
            <a:off x="548640" y="365760"/>
            <a:ext cx="73152" cy="4389120"/>
          </a:xfrm>
          <a:prstGeom prst="rect">
            <a:avLst/>
          </a:prstGeom>
          <a:solidFill>
            <a:srgbClr val="00D9FF"/>
          </a:solidFill>
          <a:ln w="12700">
            <a:solidFill>
              <a:srgbClr val="00D9FF"/>
            </a:solidFill>
            <a:prstDash val="solid"/>
          </a:ln>
        </p:spPr>
      </p:sp>
      <p:pic>
        <p:nvPicPr>
          <p:cNvPr id="5" name="Image 0" descr="preencoded.png"/>
          <p:cNvPicPr>
            <a:picLocks noChangeAspect="1"/>
          </p:cNvPicPr>
          <p:nvPr/>
        </p:nvPicPr>
        <p:blipFill>
          <a:blip r:embed="rId3"/>
          <a:stretch>
            <a:fillRect/>
          </a:stretch>
        </p:blipFill>
        <p:spPr>
          <a:xfrm>
            <a:off x="7589520" y="548640"/>
            <a:ext cx="822960" cy="822960"/>
          </a:xfrm>
          <a:prstGeom prst="rect">
            <a:avLst/>
          </a:prstGeom>
        </p:spPr>
      </p:pic>
      <p:sp>
        <p:nvSpPr>
          <p:cNvPr id="6" name="Text 3"/>
          <p:cNvSpPr/>
          <p:nvPr/>
        </p:nvSpPr>
        <p:spPr>
          <a:xfrm>
            <a:off x="822960" y="457200"/>
            <a:ext cx="6400800" cy="502920"/>
          </a:xfrm>
          <a:prstGeom prst="rect">
            <a:avLst/>
          </a:prstGeom>
          <a:noFill/>
          <a:ln/>
        </p:spPr>
        <p:txBody>
          <a:bodyPr wrap="square" lIns="0" tIns="0" rIns="0" bIns="0" rtlCol="0" anchor="ctr"/>
          <a:lstStyle/>
          <a:p>
            <a:pPr marL="0" indent="0">
              <a:buNone/>
            </a:pPr>
            <a:r>
              <a:rPr lang="en-US" sz="3000" b="1" dirty="0">
                <a:solidFill>
                  <a:srgbClr val="00D9FF"/>
                </a:solidFill>
                <a:latin typeface="Calibri" pitchFamily="34" charset="0"/>
                <a:ea typeface="Calibri" pitchFamily="34" charset="-122"/>
                <a:cs typeface="Calibri" pitchFamily="34" charset="-120"/>
              </a:rPr>
              <a:t>Conclusion</a:t>
            </a:r>
            <a:endParaRPr lang="en-US" sz="3000" dirty="0"/>
          </a:p>
        </p:txBody>
      </p:sp>
      <p:sp>
        <p:nvSpPr>
          <p:cNvPr id="7" name="Text 4"/>
          <p:cNvSpPr/>
          <p:nvPr/>
        </p:nvSpPr>
        <p:spPr>
          <a:xfrm>
            <a:off x="822960" y="1051560"/>
            <a:ext cx="7772400" cy="502920"/>
          </a:xfrm>
          <a:prstGeom prst="rect">
            <a:avLst/>
          </a:prstGeom>
          <a:noFill/>
          <a:ln/>
        </p:spPr>
        <p:txBody>
          <a:bodyPr wrap="square" lIns="0" tIns="0" rIns="0" bIns="0" rtlCol="0" anchor="ctr"/>
          <a:lstStyle/>
          <a:p>
            <a:pPr marL="0" indent="0">
              <a:buNone/>
            </a:pPr>
            <a:r>
              <a:rPr lang="en-US" sz="1400" b="1" dirty="0">
                <a:solidFill>
                  <a:srgbClr val="39D353"/>
                </a:solidFill>
                <a:latin typeface="Calibri" pitchFamily="34" charset="0"/>
                <a:ea typeface="Calibri" pitchFamily="34" charset="-122"/>
                <a:cs typeface="Calibri" pitchFamily="34" charset="-120"/>
              </a:rPr>
              <a:t>✔ </a:t>
            </a:r>
            <a:r>
              <a:rPr lang="en-US" sz="1200" dirty="0">
                <a:solidFill>
                  <a:srgbClr val="F0F6FC"/>
                </a:solidFill>
                <a:latin typeface="Calibri" pitchFamily="34" charset="0"/>
                <a:ea typeface="Calibri" pitchFamily="34" charset="-122"/>
                <a:cs typeface="Calibri" pitchFamily="34" charset="-120"/>
              </a:rPr>
              <a:t>Snort est l'un des IDS/IPS open source les plus populaires et largement déployés en entreprise.</a:t>
            </a:r>
            <a:endParaRPr lang="en-US" sz="1400" dirty="0"/>
          </a:p>
        </p:txBody>
      </p:sp>
      <p:sp>
        <p:nvSpPr>
          <p:cNvPr id="8" name="Text 5"/>
          <p:cNvSpPr/>
          <p:nvPr/>
        </p:nvSpPr>
        <p:spPr>
          <a:xfrm>
            <a:off x="822960" y="1673352"/>
            <a:ext cx="7772400" cy="502920"/>
          </a:xfrm>
          <a:prstGeom prst="rect">
            <a:avLst/>
          </a:prstGeom>
          <a:noFill/>
          <a:ln/>
        </p:spPr>
        <p:txBody>
          <a:bodyPr wrap="square" lIns="0" tIns="0" rIns="0" bIns="0" rtlCol="0" anchor="ctr"/>
          <a:lstStyle/>
          <a:p>
            <a:pPr marL="0" indent="0">
              <a:buNone/>
            </a:pPr>
            <a:r>
              <a:rPr lang="en-US" sz="1400" b="1" dirty="0">
                <a:solidFill>
                  <a:srgbClr val="39D353"/>
                </a:solidFill>
                <a:latin typeface="Calibri" pitchFamily="34" charset="0"/>
                <a:ea typeface="Calibri" pitchFamily="34" charset="-122"/>
                <a:cs typeface="Calibri" pitchFamily="34" charset="-120"/>
              </a:rPr>
              <a:t>✔ </a:t>
            </a:r>
            <a:r>
              <a:rPr lang="en-US" sz="1200" dirty="0">
                <a:solidFill>
                  <a:srgbClr val="F0F6FC"/>
                </a:solidFill>
                <a:latin typeface="Calibri" pitchFamily="34" charset="0"/>
                <a:ea typeface="Calibri" pitchFamily="34" charset="-122"/>
                <a:cs typeface="Calibri" pitchFamily="34" charset="-120"/>
              </a:rPr>
              <a:t>Sa flexibilité réside dans la puissance de son langage de règles, couvrant détection réseau, forensics et réponse.</a:t>
            </a:r>
            <a:endParaRPr lang="en-US" sz="1400" dirty="0"/>
          </a:p>
        </p:txBody>
      </p:sp>
      <p:sp>
        <p:nvSpPr>
          <p:cNvPr id="9" name="Text 6"/>
          <p:cNvSpPr/>
          <p:nvPr/>
        </p:nvSpPr>
        <p:spPr>
          <a:xfrm>
            <a:off x="822960" y="2295144"/>
            <a:ext cx="7772400" cy="502920"/>
          </a:xfrm>
          <a:prstGeom prst="rect">
            <a:avLst/>
          </a:prstGeom>
          <a:noFill/>
          <a:ln/>
        </p:spPr>
        <p:txBody>
          <a:bodyPr wrap="square" lIns="0" tIns="0" rIns="0" bIns="0" rtlCol="0" anchor="ctr"/>
          <a:lstStyle/>
          <a:p>
            <a:pPr marL="0" indent="0">
              <a:buNone/>
            </a:pPr>
            <a:r>
              <a:rPr lang="en-US" sz="1400" b="1" dirty="0">
                <a:solidFill>
                  <a:srgbClr val="00D9FF"/>
                </a:solidFill>
                <a:latin typeface="Calibri" pitchFamily="34" charset="0"/>
                <a:ea typeface="Calibri" pitchFamily="34" charset="-122"/>
                <a:cs typeface="Calibri" pitchFamily="34" charset="-120"/>
              </a:rPr>
              <a:t>✔ </a:t>
            </a:r>
            <a:r>
              <a:rPr lang="en-US" sz="1200" dirty="0">
                <a:solidFill>
                  <a:srgbClr val="F0F6FC"/>
                </a:solidFill>
                <a:latin typeface="Calibri" pitchFamily="34" charset="0"/>
                <a:ea typeface="Calibri" pitchFamily="34" charset="-122"/>
                <a:cs typeface="Calibri" pitchFamily="34" charset="-120"/>
              </a:rPr>
              <a:t>La mise en pratique couvre l'installation, la rédaction de règles personnalisées et l'analyse d'attaques réelles en environnement contrôlé.</a:t>
            </a:r>
            <a:endParaRPr lang="en-US" sz="1400" dirty="0"/>
          </a:p>
        </p:txBody>
      </p:sp>
      <p:sp>
        <p:nvSpPr>
          <p:cNvPr id="10" name="Text 7"/>
          <p:cNvSpPr/>
          <p:nvPr/>
        </p:nvSpPr>
        <p:spPr>
          <a:xfrm>
            <a:off x="822960" y="2916936"/>
            <a:ext cx="7772400" cy="502920"/>
          </a:xfrm>
          <a:prstGeom prst="rect">
            <a:avLst/>
          </a:prstGeom>
          <a:noFill/>
          <a:ln/>
        </p:spPr>
        <p:txBody>
          <a:bodyPr wrap="square" lIns="0" tIns="0" rIns="0" bIns="0" rtlCol="0" anchor="ctr"/>
          <a:lstStyle/>
          <a:p>
            <a:pPr marL="0" indent="0">
              <a:buNone/>
            </a:pPr>
            <a:r>
              <a:rPr lang="en-US" sz="1400" b="1" dirty="0">
                <a:solidFill>
                  <a:srgbClr val="E3B341"/>
                </a:solidFill>
                <a:latin typeface="Calibri" pitchFamily="34" charset="0"/>
                <a:ea typeface="Calibri" pitchFamily="34" charset="-122"/>
                <a:cs typeface="Calibri" pitchFamily="34" charset="-120"/>
              </a:rPr>
              <a:t>✔ </a:t>
            </a:r>
            <a:r>
              <a:rPr lang="en-US" sz="1200" dirty="0">
                <a:solidFill>
                  <a:srgbClr val="F0F6FC"/>
                </a:solidFill>
                <a:latin typeface="Calibri" pitchFamily="34" charset="0"/>
                <a:ea typeface="Calibri" pitchFamily="34" charset="-122"/>
                <a:cs typeface="Calibri" pitchFamily="34" charset="-120"/>
              </a:rPr>
              <a:t>Snort peut être intégré dans une architecture SIEM (ex: Wazuh, Splunk) pour une visibilité centralisée.</a:t>
            </a:r>
            <a:endParaRPr lang="en-US" sz="1400" dirty="0"/>
          </a:p>
        </p:txBody>
      </p:sp>
      <p:sp>
        <p:nvSpPr>
          <p:cNvPr id="11" name="Text 8"/>
          <p:cNvSpPr/>
          <p:nvPr/>
        </p:nvSpPr>
        <p:spPr>
          <a:xfrm>
            <a:off x="822960" y="3538728"/>
            <a:ext cx="7772400" cy="502920"/>
          </a:xfrm>
          <a:prstGeom prst="rect">
            <a:avLst/>
          </a:prstGeom>
          <a:noFill/>
          <a:ln/>
        </p:spPr>
        <p:txBody>
          <a:bodyPr wrap="square" lIns="0" tIns="0" rIns="0" bIns="0" rtlCol="0" anchor="ctr"/>
          <a:lstStyle/>
          <a:p>
            <a:pPr marL="0" indent="0">
              <a:buNone/>
            </a:pPr>
            <a:r>
              <a:rPr lang="en-US" sz="1400" b="1" dirty="0">
                <a:solidFill>
                  <a:srgbClr val="E3B341"/>
                </a:solidFill>
                <a:latin typeface="Calibri" pitchFamily="34" charset="0"/>
                <a:ea typeface="Calibri" pitchFamily="34" charset="-122"/>
                <a:cs typeface="Calibri" pitchFamily="34" charset="-120"/>
              </a:rPr>
              <a:t>⚠ </a:t>
            </a:r>
            <a:r>
              <a:rPr lang="en-US" sz="1200" dirty="0">
                <a:solidFill>
                  <a:srgbClr val="F0F6FC"/>
                </a:solidFill>
                <a:latin typeface="Calibri" pitchFamily="34" charset="0"/>
                <a:ea typeface="Calibri" pitchFamily="34" charset="-122"/>
                <a:cs typeface="Calibri" pitchFamily="34" charset="-120"/>
              </a:rPr>
              <a:t>Limites : les règles doivent être maintenues à jour ; les attaques chiffrées ou zero-day restent difficiles à détecter.</a:t>
            </a:r>
            <a:endParaRPr lang="en-US" sz="1400" dirty="0"/>
          </a:p>
        </p:txBody>
      </p:sp>
      <p:sp>
        <p:nvSpPr>
          <p:cNvPr id="12" name="Shape 9"/>
          <p:cNvSpPr/>
          <p:nvPr/>
        </p:nvSpPr>
        <p:spPr>
          <a:xfrm>
            <a:off x="822960" y="4297680"/>
            <a:ext cx="7772400" cy="320040"/>
          </a:xfrm>
          <a:prstGeom prst="rect">
            <a:avLst/>
          </a:prstGeom>
          <a:solidFill>
            <a:srgbClr val="000D1A"/>
          </a:solidFill>
          <a:ln w="12700">
            <a:solidFill>
              <a:srgbClr val="30363D"/>
            </a:solidFill>
            <a:prstDash val="solid"/>
          </a:ln>
        </p:spPr>
      </p:sp>
      <p:sp>
        <p:nvSpPr>
          <p:cNvPr id="13" name="Text 10"/>
          <p:cNvSpPr/>
          <p:nvPr/>
        </p:nvSpPr>
        <p:spPr>
          <a:xfrm>
            <a:off x="822960" y="4297680"/>
            <a:ext cx="7772400" cy="320040"/>
          </a:xfrm>
          <a:prstGeom prst="rect">
            <a:avLst/>
          </a:prstGeom>
          <a:noFill/>
          <a:ln/>
        </p:spPr>
        <p:txBody>
          <a:bodyPr wrap="square" lIns="0" tIns="0" rIns="0" bIns="0" rtlCol="0" anchor="ctr"/>
          <a:lstStyle/>
          <a:p>
            <a:pPr marL="0" indent="0" algn="ctr">
              <a:buNone/>
            </a:pPr>
            <a:r>
              <a:rPr lang="en-US" sz="1300" b="1" dirty="0">
                <a:solidFill>
                  <a:srgbClr val="00D9FF"/>
                </a:solidFill>
                <a:latin typeface="Calibri" pitchFamily="34" charset="0"/>
                <a:ea typeface="Calibri" pitchFamily="34" charset="-122"/>
                <a:cs typeface="Calibri" pitchFamily="34" charset="-120"/>
              </a:rPr>
              <a:t>Merci pour votre attention — Des questions ?</a:t>
            </a:r>
            <a:endParaRPr lang="en-US" sz="1300" dirty="0"/>
          </a:p>
        </p:txBody>
      </p:sp>
      <p:sp>
        <p:nvSpPr>
          <p:cNvPr id="14" name="Text 11"/>
          <p:cNvSpPr/>
          <p:nvPr/>
        </p:nvSpPr>
        <p:spPr>
          <a:xfrm>
            <a:off x="822960" y="4663440"/>
            <a:ext cx="7772400" cy="228600"/>
          </a:xfrm>
          <a:prstGeom prst="rect">
            <a:avLst/>
          </a:prstGeom>
          <a:noFill/>
          <a:ln/>
        </p:spPr>
        <p:txBody>
          <a:bodyPr wrap="square" lIns="0" tIns="0" rIns="0" bIns="0" rtlCol="0" anchor="ctr"/>
          <a:lstStyle/>
          <a:p>
            <a:pPr marL="0" indent="0" algn="ctr">
              <a:buNone/>
            </a:pPr>
            <a:r>
              <a:rPr lang="en-US" sz="1000" dirty="0">
                <a:solidFill>
                  <a:srgbClr val="8B949E"/>
                </a:solidFill>
                <a:latin typeface="Calibri" pitchFamily="34" charset="0"/>
                <a:ea typeface="Calibri" pitchFamily="34" charset="-122"/>
                <a:cs typeface="Calibri" pitchFamily="34" charset="-120"/>
              </a:rPr>
              <a:t>Echahbouni Issam  •  Mohamed Reda  •  Programme CASI 2025–2026</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802</TotalTime>
  <Words>2798</Words>
  <Application>Microsoft Office PowerPoint</Application>
  <PresentationFormat>Affichage à l'écran (16:9)</PresentationFormat>
  <Paragraphs>155</Paragraphs>
  <Slides>9</Slides>
  <Notes>9</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9</vt:i4>
      </vt:variant>
    </vt:vector>
  </HeadingPairs>
  <TitlesOfParts>
    <vt:vector size="13" baseType="lpstr">
      <vt:lpstr>Arial</vt:lpstr>
      <vt:lpstr>Calibri</vt:lpstr>
      <vt:lpstr>Consolas</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Snort — IDS/IPS</dc:title>
  <dc:subject>PptxGenJS Presentation</dc:subject>
  <dc:creator>Echahbouni Issam &amp; Mohamed Reda</dc:creator>
  <cp:lastModifiedBy>issam ch</cp:lastModifiedBy>
  <cp:revision>5</cp:revision>
  <dcterms:created xsi:type="dcterms:W3CDTF">2026-04-05T03:54:04Z</dcterms:created>
  <dcterms:modified xsi:type="dcterms:W3CDTF">2026-04-10T08:57:40Z</dcterms:modified>
</cp:coreProperties>
</file>